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Raleway SemiBold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C8/1x4QF4xvVfUW1Gfh91t2gD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SemiBold-bold.fntdata"/><Relationship Id="rId22" Type="http://schemas.openxmlformats.org/officeDocument/2006/relationships/font" Target="fonts/RalewaySemiBold-boldItalic.fntdata"/><Relationship Id="rId21" Type="http://schemas.openxmlformats.org/officeDocument/2006/relationships/font" Target="fonts/RalewaySemiBold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33" Type="http://schemas.openxmlformats.org/officeDocument/2006/relationships/font" Target="fonts/OpenSans-italic.fntdata"/><Relationship Id="rId10" Type="http://schemas.openxmlformats.org/officeDocument/2006/relationships/slide" Target="slides/slide6.xml"/><Relationship Id="rId32" Type="http://schemas.openxmlformats.org/officeDocument/2006/relationships/font" Target="fonts/OpenSans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OpenSans-boldItalic.fntdata"/><Relationship Id="rId15" Type="http://schemas.openxmlformats.org/officeDocument/2006/relationships/font" Target="fonts/Raleway-regular.fntdata"/><Relationship Id="rId14" Type="http://schemas.openxmlformats.org/officeDocument/2006/relationships/slide" Target="slides/slide10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RalewaySemiBold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ebba1e578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g2ebba1e57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bba1e578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ebba1e578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Describing the governance elements in vague terms (CMB, UIT, and UDG)... include basic assumptions and different levels of governance, then MPAS adoption question/scenario, maybe other scenarios (AI?)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Foster and incentivize a broader community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9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Talking about a broad community governance which NOAA is a part of (not a NOAA centric governance structure)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12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13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Have back up slides or TP prepared for: MPAS decision points - who makes what decisions and when/where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ecf33061e9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g2ecf33061e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Describing the governance elements in vague terms (CMB, UIT, and UDG)... include basic assumptions and different levels of governance, then MPAS adoption question/scenario, maybe other scenarios (AI?)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Foster and incentivize a broader community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Talking about a broad community governance which NOAA is a part of (not a NOAA centric governance structure)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Have back up slides or TP prepared for: MPAS decision points - who makes what decisions and when/where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ecb079df48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2ecb079df48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cf33061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2ecf33061e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cb079df4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ecb079df4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:notes"/>
          <p:cNvSpPr/>
          <p:nvPr>
            <p:ph idx="2" type="sldImg"/>
          </p:nvPr>
        </p:nvSpPr>
        <p:spPr>
          <a:xfrm>
            <a:off x="395288" y="690563"/>
            <a:ext cx="6151562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9:notes"/>
          <p:cNvSpPr txBox="1"/>
          <p:nvPr>
            <p:ph idx="1" type="body"/>
          </p:nvPr>
        </p:nvSpPr>
        <p:spPr>
          <a:xfrm>
            <a:off x="693738" y="4386263"/>
            <a:ext cx="55467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25" spcFirstLastPara="1" rIns="92325" wrap="square" tIns="46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4" name="Google Shape;184;p19:notes"/>
          <p:cNvSpPr txBox="1"/>
          <p:nvPr>
            <p:ph idx="12" type="sldNum"/>
          </p:nvPr>
        </p:nvSpPr>
        <p:spPr>
          <a:xfrm>
            <a:off x="3927475" y="8766175"/>
            <a:ext cx="30051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25" spcFirstLastPara="1" rIns="92325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/>
          <p:nvPr>
            <p:ph idx="2" type="sldImg"/>
          </p:nvPr>
        </p:nvSpPr>
        <p:spPr>
          <a:xfrm>
            <a:off x="395288" y="690563"/>
            <a:ext cx="6151562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1:notes"/>
          <p:cNvSpPr txBox="1"/>
          <p:nvPr>
            <p:ph idx="1" type="body"/>
          </p:nvPr>
        </p:nvSpPr>
        <p:spPr>
          <a:xfrm>
            <a:off x="693738" y="4386263"/>
            <a:ext cx="55467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25" spcFirstLastPara="1" rIns="92325" wrap="square" tIns="46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2" name="Google Shape;202;p21:notes"/>
          <p:cNvSpPr txBox="1"/>
          <p:nvPr>
            <p:ph idx="12" type="sldNum"/>
          </p:nvPr>
        </p:nvSpPr>
        <p:spPr>
          <a:xfrm>
            <a:off x="3927475" y="8766175"/>
            <a:ext cx="30051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25" spcFirstLastPara="1" rIns="92325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" name="Google Shape;11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4120791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/>
          <p:nvPr/>
        </p:nvSpPr>
        <p:spPr>
          <a:xfrm>
            <a:off x="7142425" y="4963354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65813" y="4562946"/>
            <a:ext cx="705355" cy="452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5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93798" y="97375"/>
            <a:ext cx="895478" cy="599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ebba1e578a_0_0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UFS Governance</a:t>
            </a:r>
            <a:endParaRPr/>
          </a:p>
        </p:txBody>
      </p:sp>
      <p:sp>
        <p:nvSpPr>
          <p:cNvPr id="38" name="Google Shape;38;g2ebba1e578a_0_0"/>
          <p:cNvSpPr txBox="1"/>
          <p:nvPr>
            <p:ph idx="1" type="body"/>
          </p:nvPr>
        </p:nvSpPr>
        <p:spPr>
          <a:xfrm>
            <a:off x="566025" y="2272900"/>
            <a:ext cx="83451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200"/>
              <a:t>Neil Jacobs</a:t>
            </a:r>
            <a:r>
              <a:rPr baseline="30000" lang="en" sz="1200"/>
              <a:t>1</a:t>
            </a:r>
            <a:r>
              <a:rPr lang="en" sz="1200"/>
              <a:t>, Stephan Smith</a:t>
            </a:r>
            <a:r>
              <a:rPr baseline="30000" lang="en" sz="1200"/>
              <a:t>2</a:t>
            </a:r>
            <a:r>
              <a:rPr lang="en" sz="1200"/>
              <a:t>, Kevin Garrett</a:t>
            </a:r>
            <a:r>
              <a:rPr baseline="30000" lang="en" sz="1200"/>
              <a:t>3</a:t>
            </a:r>
            <a:r>
              <a:rPr lang="en" sz="1200"/>
              <a:t>, Jennifer Vogt</a:t>
            </a:r>
            <a:r>
              <a:rPr baseline="30000" lang="en" sz="1200"/>
              <a:t>4</a:t>
            </a:r>
            <a:r>
              <a:rPr lang="en" sz="1200"/>
              <a:t>, Jessie Carman</a:t>
            </a:r>
            <a:r>
              <a:rPr baseline="30000" lang="en" sz="1200"/>
              <a:t>5</a:t>
            </a:r>
            <a:r>
              <a:rPr lang="en" sz="1200"/>
              <a:t>, Maoyi Huang</a:t>
            </a:r>
            <a:r>
              <a:rPr baseline="30000" lang="en" sz="1200"/>
              <a:t>6</a:t>
            </a:r>
            <a:endParaRPr baseline="30000" sz="12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900"/>
              <a:t>1</a:t>
            </a:r>
            <a:r>
              <a:rPr lang="en" sz="900"/>
              <a:t>UFS Chief Science Advisor, </a:t>
            </a:r>
            <a:r>
              <a:rPr lang="en" sz="900"/>
              <a:t>Cooperative Programs for the Advancement of Earth System Science, University </a:t>
            </a:r>
            <a:r>
              <a:rPr lang="en" sz="900"/>
              <a:t>Corporation</a:t>
            </a:r>
            <a:r>
              <a:rPr lang="en" sz="900"/>
              <a:t> for Atmospheric Research</a:t>
            </a:r>
            <a:endParaRPr sz="9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900"/>
              <a:t>2</a:t>
            </a:r>
            <a:r>
              <a:rPr lang="en" sz="900"/>
              <a:t>Director, Office of Science and Technology Integration (OSTI), National Weather Service (NWS)</a:t>
            </a:r>
            <a:endParaRPr sz="9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900"/>
              <a:t>3</a:t>
            </a:r>
            <a:r>
              <a:rPr lang="en" sz="900"/>
              <a:t>Modeling Program Director, NWS/OSTI</a:t>
            </a:r>
            <a:endParaRPr sz="9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900"/>
              <a:t>4</a:t>
            </a:r>
            <a:r>
              <a:rPr lang="en" sz="900"/>
              <a:t>Physical Scientist, </a:t>
            </a:r>
            <a:r>
              <a:rPr lang="en" sz="900"/>
              <a:t>Earth System Research and Modeling Division (ESRMD), Weather Program Office (WPO), Oceanic Atmospheric Research (OAR)</a:t>
            </a:r>
            <a:endParaRPr sz="9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900"/>
              <a:t>5</a:t>
            </a:r>
            <a:r>
              <a:rPr lang="en" sz="900"/>
              <a:t>Chief, ESRMD, OAR/WPO</a:t>
            </a:r>
            <a:endParaRPr sz="9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900"/>
              <a:t>6</a:t>
            </a:r>
            <a:r>
              <a:rPr lang="en" sz="900"/>
              <a:t>Earth Prediction Innovation Center Program Manager, OAR/WPO/EPIC/ESRMD</a:t>
            </a:r>
            <a:endParaRPr sz="9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bba1e578a_0_6"/>
          <p:cNvSpPr txBox="1"/>
          <p:nvPr>
            <p:ph idx="4294967295" type="title"/>
          </p:nvPr>
        </p:nvSpPr>
        <p:spPr>
          <a:xfrm>
            <a:off x="729450" y="785250"/>
            <a:ext cx="78645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/>
              <a:t>Thank You UIFCW24 Planning Committee!</a:t>
            </a:r>
            <a:endParaRPr/>
          </a:p>
        </p:txBody>
      </p:sp>
      <p:sp>
        <p:nvSpPr>
          <p:cNvPr id="220" name="Google Shape;220;g2ebba1e578a_0_6"/>
          <p:cNvSpPr txBox="1"/>
          <p:nvPr>
            <p:ph idx="4294967295" type="body"/>
          </p:nvPr>
        </p:nvSpPr>
        <p:spPr>
          <a:xfrm>
            <a:off x="1092750" y="1582725"/>
            <a:ext cx="2106900" cy="28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Farida Adimi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Alex Alder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Henrique Alves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Usama Anber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Hedanqui Bai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Keven Blackman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Jessie Carman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 Chiao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Laura DeHaan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Christopher Domanti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Michael Ek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Tracy Fanara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922"/>
          </a:p>
        </p:txBody>
      </p:sp>
      <p:sp>
        <p:nvSpPr>
          <p:cNvPr id="221" name="Google Shape;221;g2ebba1e578a_0_6"/>
          <p:cNvSpPr txBox="1"/>
          <p:nvPr>
            <p:ph idx="4294967295" type="body"/>
          </p:nvPr>
        </p:nvSpPr>
        <p:spPr>
          <a:xfrm>
            <a:off x="5131350" y="1582725"/>
            <a:ext cx="21069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Kathryn Newman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Eric Pennaz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Aaron Pratt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Jamese Sims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Vijay Tallapragada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Hendrik Tolman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Alycia Triplett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Jennifer Vogt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Jessica Wheeler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Yan Xue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23"/>
              <a:buNone/>
            </a:pPr>
            <a:r>
              <a:t/>
            </a:r>
            <a:endParaRPr b="1" sz="1257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23"/>
              <a:buNone/>
            </a:pPr>
            <a:r>
              <a:t/>
            </a:r>
            <a:endParaRPr sz="922"/>
          </a:p>
        </p:txBody>
      </p:sp>
      <p:sp>
        <p:nvSpPr>
          <p:cNvPr id="222" name="Google Shape;222;g2ebba1e578a_0_6"/>
          <p:cNvSpPr txBox="1"/>
          <p:nvPr>
            <p:ph idx="4294967295" type="body"/>
          </p:nvPr>
        </p:nvSpPr>
        <p:spPr>
          <a:xfrm>
            <a:off x="3073950" y="1582725"/>
            <a:ext cx="21069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Shira Francis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Kevin Garrett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Iman Gohari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Alison Gregory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Doug Hilderbrand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Maoyi Huang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 Ising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Aaron Jones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Youngson Jung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Krishna Kumar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Samantha Lang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MCLaughlin</a:t>
            </a:r>
            <a:endParaRPr sz="12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92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ecf33061e9_0_17"/>
          <p:cNvSpPr txBox="1"/>
          <p:nvPr>
            <p:ph idx="4294967295" type="title"/>
          </p:nvPr>
        </p:nvSpPr>
        <p:spPr>
          <a:xfrm>
            <a:off x="729450" y="785250"/>
            <a:ext cx="76884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List of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charters</a:t>
            </a:r>
            <a:r>
              <a:rPr lang="en"/>
              <a:t>, terms of reference, and guidelines</a:t>
            </a:r>
            <a:endParaRPr/>
          </a:p>
        </p:txBody>
      </p:sp>
      <p:sp>
        <p:nvSpPr>
          <p:cNvPr id="44" name="Google Shape;44;g2ecf33061e9_0_17"/>
          <p:cNvSpPr txBox="1"/>
          <p:nvPr>
            <p:ph idx="4294967295" type="body"/>
          </p:nvPr>
        </p:nvSpPr>
        <p:spPr>
          <a:xfrm>
            <a:off x="729325" y="1850275"/>
            <a:ext cx="45024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Community Modeling Board (CMB)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UFS Implementation Team (UIT)/UFS-SC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NOAA Leadership Group (NLG)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UFS Development Group (UDG)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EPIC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/>
        </p:nvSpPr>
        <p:spPr>
          <a:xfrm>
            <a:off x="781550" y="1216975"/>
            <a:ext cx="643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" name="Google Shape;50;p15"/>
          <p:cNvSpPr txBox="1"/>
          <p:nvPr/>
        </p:nvSpPr>
        <p:spPr>
          <a:xfrm>
            <a:off x="685525" y="1044925"/>
            <a:ext cx="78750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Incentivize and foster broader community to use UFS and EPIC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UFS is a community modeling system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NOAA plays a key role in the community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Community UFS governance is separate from NOAA internal governance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 txBox="1"/>
          <p:nvPr/>
        </p:nvSpPr>
        <p:spPr>
          <a:xfrm>
            <a:off x="407500" y="244500"/>
            <a:ext cx="61395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Open Sans"/>
                <a:ea typeface="Open Sans"/>
                <a:cs typeface="Open Sans"/>
                <a:sym typeface="Open Sans"/>
              </a:rPr>
              <a:t>Assumptions and guardrails</a:t>
            </a:r>
            <a:endParaRPr sz="25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cb079df48_1_41"/>
          <p:cNvSpPr txBox="1"/>
          <p:nvPr/>
        </p:nvSpPr>
        <p:spPr>
          <a:xfrm>
            <a:off x="781550" y="1216975"/>
            <a:ext cx="643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57;g2ecb079df48_1_41"/>
          <p:cNvSpPr txBox="1"/>
          <p:nvPr/>
        </p:nvSpPr>
        <p:spPr>
          <a:xfrm>
            <a:off x="199225" y="751600"/>
            <a:ext cx="8865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"/>
              <a:buFont typeface="Calibri"/>
              <a:buChar char="●"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High-level representation from the community to advocate for community interests, guide activities and prioritization, and set the vision.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"/>
              <a:buFont typeface="Calibri"/>
              <a:buChar char="●"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Critical interface between broader community governance and SMEs on the cross-cut teams and working groups. This group is responsible for developing and implementing strategic plans and scientific strategies, updates governance structure, defines requirements for community contributions and documentation.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"/>
              <a:buFont typeface="Calibri"/>
              <a:buChar char="●"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Cross-cutting teams and working groups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-3206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"/>
              <a:buFont typeface="Calibri"/>
              <a:buChar char="○"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Communication and outreach, release preparation, system architecture and infrastructure, and verification and validation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-3206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"/>
              <a:buFont typeface="Calibri"/>
              <a:buChar char="○"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Aerosols and atmospheric composition, data assimilation, ensembles, dynamics, land, marine, physics and post-processing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"/>
              <a:buFont typeface="Calibri"/>
              <a:buChar char="●"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EPIC manages the UFS community modeling infrastructure and supports the R2O2R needs of all its stakeholders in Academia, </a:t>
            </a: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Government</a:t>
            </a: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 and the Private Sector.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"/>
              <a:buFont typeface="Calibri"/>
              <a:buChar char="●"/>
            </a:pPr>
            <a:r>
              <a:rPr lang="en" sz="1450">
                <a:latin typeface="Calibri"/>
                <a:ea typeface="Calibri"/>
                <a:cs typeface="Calibri"/>
                <a:sym typeface="Calibri"/>
              </a:rPr>
              <a:t>NOAA-centric decisions regarding NOAA's internal version of the UFS, which is taken from the Community UFS, turned into Applications via R2O Project (R2OP; WPO) and EMC, and transitioned to NCO. </a:t>
            </a:r>
            <a:endParaRPr sz="145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g2ecb079df48_1_41"/>
          <p:cNvSpPr txBox="1"/>
          <p:nvPr/>
        </p:nvSpPr>
        <p:spPr>
          <a:xfrm>
            <a:off x="339625" y="132100"/>
            <a:ext cx="85845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Decision points, governance levels, and responsibilities</a:t>
            </a:r>
            <a:endParaRPr sz="24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cf33061e9_0_6"/>
          <p:cNvSpPr txBox="1"/>
          <p:nvPr/>
        </p:nvSpPr>
        <p:spPr>
          <a:xfrm>
            <a:off x="781550" y="1216975"/>
            <a:ext cx="643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g2ecf33061e9_0_6"/>
          <p:cNvSpPr txBox="1"/>
          <p:nvPr/>
        </p:nvSpPr>
        <p:spPr>
          <a:xfrm>
            <a:off x="407500" y="244500"/>
            <a:ext cx="61395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Open Sans"/>
                <a:ea typeface="Open Sans"/>
                <a:cs typeface="Open Sans"/>
                <a:sym typeface="Open Sans"/>
              </a:rPr>
              <a:t>Backup slides</a:t>
            </a:r>
            <a:endParaRPr sz="25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cb079df48_1_0"/>
          <p:cNvSpPr/>
          <p:nvPr/>
        </p:nvSpPr>
        <p:spPr>
          <a:xfrm>
            <a:off x="384699" y="1822427"/>
            <a:ext cx="8537400" cy="45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2ecb079df48_1_0"/>
          <p:cNvSpPr/>
          <p:nvPr/>
        </p:nvSpPr>
        <p:spPr>
          <a:xfrm>
            <a:off x="384699" y="2374376"/>
            <a:ext cx="8537400" cy="733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ecb079df48_1_0"/>
          <p:cNvSpPr/>
          <p:nvPr/>
        </p:nvSpPr>
        <p:spPr>
          <a:xfrm>
            <a:off x="384699" y="3202600"/>
            <a:ext cx="8537400" cy="733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ecb079df48_1_0"/>
          <p:cNvSpPr/>
          <p:nvPr/>
        </p:nvSpPr>
        <p:spPr>
          <a:xfrm>
            <a:off x="384699" y="1270478"/>
            <a:ext cx="8537400" cy="45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g2ecb079df48_1_0"/>
          <p:cNvGrpSpPr/>
          <p:nvPr/>
        </p:nvGrpSpPr>
        <p:grpSpPr>
          <a:xfrm>
            <a:off x="1381774" y="742956"/>
            <a:ext cx="7381955" cy="3450633"/>
            <a:chOff x="1469078" y="1005789"/>
            <a:chExt cx="10629164" cy="4834851"/>
          </a:xfrm>
        </p:grpSpPr>
        <p:grpSp>
          <p:nvGrpSpPr>
            <p:cNvPr id="74" name="Google Shape;74;g2ecb079df48_1_0"/>
            <p:cNvGrpSpPr/>
            <p:nvPr/>
          </p:nvGrpSpPr>
          <p:grpSpPr>
            <a:xfrm>
              <a:off x="1469078" y="1005789"/>
              <a:ext cx="9435012" cy="4834697"/>
              <a:chOff x="2525977" y="1005789"/>
              <a:chExt cx="8377741" cy="4834697"/>
            </a:xfrm>
          </p:grpSpPr>
          <p:grpSp>
            <p:nvGrpSpPr>
              <p:cNvPr id="75" name="Google Shape;75;g2ecb079df48_1_0"/>
              <p:cNvGrpSpPr/>
              <p:nvPr/>
            </p:nvGrpSpPr>
            <p:grpSpPr>
              <a:xfrm>
                <a:off x="2525977" y="1005789"/>
                <a:ext cx="8377741" cy="4834697"/>
                <a:chOff x="1097280" y="1085850"/>
                <a:chExt cx="9814598" cy="4789200"/>
              </a:xfrm>
            </p:grpSpPr>
            <p:sp>
              <p:nvSpPr>
                <p:cNvPr id="76" name="Google Shape;76;g2ecb079df48_1_0"/>
                <p:cNvSpPr/>
                <p:nvPr/>
              </p:nvSpPr>
              <p:spPr>
                <a:xfrm>
                  <a:off x="1097280" y="1085850"/>
                  <a:ext cx="1131600" cy="47892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19050">
                  <a:solidFill>
                    <a:srgbClr val="E5E5E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77;g2ecb079df48_1_0"/>
                <p:cNvSpPr/>
                <p:nvPr/>
              </p:nvSpPr>
              <p:spPr>
                <a:xfrm>
                  <a:off x="2335530" y="1085850"/>
                  <a:ext cx="1131600" cy="47892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19050">
                  <a:solidFill>
                    <a:srgbClr val="E5E5E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78;g2ecb079df48_1_0"/>
                <p:cNvSpPr/>
                <p:nvPr/>
              </p:nvSpPr>
              <p:spPr>
                <a:xfrm>
                  <a:off x="3573780" y="1085850"/>
                  <a:ext cx="1131600" cy="47892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19050">
                  <a:solidFill>
                    <a:srgbClr val="E5E5E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g2ecb079df48_1_0"/>
                <p:cNvSpPr/>
                <p:nvPr/>
              </p:nvSpPr>
              <p:spPr>
                <a:xfrm>
                  <a:off x="4812030" y="1085850"/>
                  <a:ext cx="1131600" cy="47892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19050">
                  <a:solidFill>
                    <a:srgbClr val="E5E5E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g2ecb079df48_1_0"/>
                <p:cNvSpPr/>
                <p:nvPr/>
              </p:nvSpPr>
              <p:spPr>
                <a:xfrm>
                  <a:off x="8538216" y="1085850"/>
                  <a:ext cx="1131600" cy="47892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19050">
                  <a:solidFill>
                    <a:srgbClr val="E5E5E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g2ecb079df48_1_0"/>
                <p:cNvSpPr/>
                <p:nvPr/>
              </p:nvSpPr>
              <p:spPr>
                <a:xfrm>
                  <a:off x="9780278" y="1085850"/>
                  <a:ext cx="1131600" cy="47892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19050">
                  <a:solidFill>
                    <a:srgbClr val="E5E5E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g2ecb079df48_1_0"/>
                <p:cNvSpPr/>
                <p:nvPr/>
              </p:nvSpPr>
              <p:spPr>
                <a:xfrm>
                  <a:off x="7296154" y="1085850"/>
                  <a:ext cx="1131600" cy="47892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19050">
                  <a:solidFill>
                    <a:srgbClr val="E5E5E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g2ecb079df48_1_0"/>
                <p:cNvSpPr/>
                <p:nvPr/>
              </p:nvSpPr>
              <p:spPr>
                <a:xfrm>
                  <a:off x="6054092" y="1085850"/>
                  <a:ext cx="1131600" cy="47892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19050">
                  <a:solidFill>
                    <a:srgbClr val="E5E5E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" name="Google Shape;84;g2ecb079df48_1_0"/>
              <p:cNvSpPr/>
              <p:nvPr/>
            </p:nvSpPr>
            <p:spPr>
              <a:xfrm>
                <a:off x="2614663" y="1091190"/>
                <a:ext cx="797100" cy="587400"/>
              </a:xfrm>
              <a:prstGeom prst="roundRect">
                <a:avLst>
                  <a:gd fmla="val 16667" name="adj"/>
                </a:avLst>
              </a:prstGeom>
              <a:solidFill>
                <a:srgbClr val="2F528F"/>
              </a:solidFill>
              <a:ln cap="flat" cmpd="sng" w="25400">
                <a:solidFill>
                  <a:srgbClr val="4040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Medium-Range Weather</a:t>
                </a:r>
                <a:endParaRPr/>
              </a:p>
            </p:txBody>
          </p:sp>
          <p:sp>
            <p:nvSpPr>
              <p:cNvPr id="85" name="Google Shape;85;g2ecb079df48_1_0"/>
              <p:cNvSpPr/>
              <p:nvPr/>
            </p:nvSpPr>
            <p:spPr>
              <a:xfrm>
                <a:off x="3673154" y="1091190"/>
                <a:ext cx="797100" cy="587400"/>
              </a:xfrm>
              <a:prstGeom prst="roundRect">
                <a:avLst>
                  <a:gd fmla="val 16667" name="adj"/>
                </a:avLst>
              </a:prstGeom>
              <a:solidFill>
                <a:srgbClr val="2F528F"/>
              </a:solidFill>
              <a:ln cap="flat" cmpd="sng" w="25400">
                <a:solidFill>
                  <a:srgbClr val="4040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Short-Range Weather</a:t>
                </a:r>
                <a:endParaRPr/>
              </a:p>
            </p:txBody>
          </p:sp>
          <p:sp>
            <p:nvSpPr>
              <p:cNvPr id="86" name="Google Shape;86;g2ecb079df48_1_0"/>
              <p:cNvSpPr/>
              <p:nvPr/>
            </p:nvSpPr>
            <p:spPr>
              <a:xfrm>
                <a:off x="4730184" y="1091190"/>
                <a:ext cx="797100" cy="587400"/>
              </a:xfrm>
              <a:prstGeom prst="roundRect">
                <a:avLst>
                  <a:gd fmla="val 16667" name="adj"/>
                </a:avLst>
              </a:prstGeom>
              <a:solidFill>
                <a:srgbClr val="2F528F"/>
              </a:solidFill>
              <a:ln cap="flat" cmpd="sng" w="25400">
                <a:solidFill>
                  <a:srgbClr val="4040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Seasonal</a:t>
                </a:r>
                <a:endParaRPr/>
              </a:p>
            </p:txBody>
          </p:sp>
          <p:sp>
            <p:nvSpPr>
              <p:cNvPr id="87" name="Google Shape;87;g2ecb079df48_1_0"/>
              <p:cNvSpPr/>
              <p:nvPr/>
            </p:nvSpPr>
            <p:spPr>
              <a:xfrm>
                <a:off x="5787213" y="1091190"/>
                <a:ext cx="797100" cy="587400"/>
              </a:xfrm>
              <a:prstGeom prst="roundRect">
                <a:avLst>
                  <a:gd fmla="val 16667" name="adj"/>
                </a:avLst>
              </a:prstGeom>
              <a:solidFill>
                <a:srgbClr val="2F528F"/>
              </a:solidFill>
              <a:ln cap="flat" cmpd="sng" w="25400">
                <a:solidFill>
                  <a:srgbClr val="4040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Hurricane</a:t>
                </a:r>
                <a:endParaRPr/>
              </a:p>
            </p:txBody>
          </p:sp>
          <p:sp>
            <p:nvSpPr>
              <p:cNvPr id="88" name="Google Shape;88;g2ecb079df48_1_0"/>
              <p:cNvSpPr/>
              <p:nvPr/>
            </p:nvSpPr>
            <p:spPr>
              <a:xfrm>
                <a:off x="6847498" y="1091190"/>
                <a:ext cx="797100" cy="587400"/>
              </a:xfrm>
              <a:prstGeom prst="roundRect">
                <a:avLst>
                  <a:gd fmla="val 16667" name="adj"/>
                </a:avLst>
              </a:prstGeom>
              <a:solidFill>
                <a:srgbClr val="2F528F"/>
              </a:solidFill>
              <a:ln cap="flat" cmpd="sng" w="25400">
                <a:solidFill>
                  <a:srgbClr val="4040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Space Weather</a:t>
                </a:r>
                <a:endParaRPr/>
              </a:p>
            </p:txBody>
          </p:sp>
          <p:sp>
            <p:nvSpPr>
              <p:cNvPr id="89" name="Google Shape;89;g2ecb079df48_1_0"/>
              <p:cNvSpPr/>
              <p:nvPr/>
            </p:nvSpPr>
            <p:spPr>
              <a:xfrm>
                <a:off x="7907784" y="1091190"/>
                <a:ext cx="797100" cy="587400"/>
              </a:xfrm>
              <a:prstGeom prst="roundRect">
                <a:avLst>
                  <a:gd fmla="val 16667" name="adj"/>
                </a:avLst>
              </a:prstGeom>
              <a:solidFill>
                <a:srgbClr val="2F528F"/>
              </a:solidFill>
              <a:ln cap="flat" cmpd="sng" w="25400">
                <a:solidFill>
                  <a:srgbClr val="4040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Marine and Cryosphere</a:t>
                </a:r>
                <a:endParaRPr/>
              </a:p>
            </p:txBody>
          </p:sp>
          <p:sp>
            <p:nvSpPr>
              <p:cNvPr id="90" name="Google Shape;90;g2ecb079df48_1_0"/>
              <p:cNvSpPr/>
              <p:nvPr/>
            </p:nvSpPr>
            <p:spPr>
              <a:xfrm>
                <a:off x="8968066" y="1091190"/>
                <a:ext cx="797100" cy="587400"/>
              </a:xfrm>
              <a:prstGeom prst="roundRect">
                <a:avLst>
                  <a:gd fmla="val 16667" name="adj"/>
                </a:avLst>
              </a:prstGeom>
              <a:solidFill>
                <a:srgbClr val="2F528F"/>
              </a:solidFill>
              <a:ln cap="flat" cmpd="sng" w="25400">
                <a:solidFill>
                  <a:srgbClr val="4040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Coastal</a:t>
                </a:r>
                <a:endParaRPr/>
              </a:p>
            </p:txBody>
          </p:sp>
          <p:sp>
            <p:nvSpPr>
              <p:cNvPr id="91" name="Google Shape;91;g2ecb079df48_1_0"/>
              <p:cNvSpPr/>
              <p:nvPr/>
            </p:nvSpPr>
            <p:spPr>
              <a:xfrm>
                <a:off x="10028351" y="1091190"/>
                <a:ext cx="797100" cy="587400"/>
              </a:xfrm>
              <a:prstGeom prst="roundRect">
                <a:avLst>
                  <a:gd fmla="val 16667" name="adj"/>
                </a:avLst>
              </a:prstGeom>
              <a:solidFill>
                <a:srgbClr val="2F528F"/>
              </a:solidFill>
              <a:ln cap="flat" cmpd="sng" w="25400">
                <a:solidFill>
                  <a:srgbClr val="4040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Air Quality</a:t>
                </a:r>
                <a:endParaRPr/>
              </a:p>
            </p:txBody>
          </p:sp>
        </p:grpSp>
        <p:sp>
          <p:nvSpPr>
            <p:cNvPr id="92" name="Google Shape;92;g2ecb079df48_1_0"/>
            <p:cNvSpPr/>
            <p:nvPr/>
          </p:nvSpPr>
          <p:spPr>
            <a:xfrm>
              <a:off x="11010442" y="1005840"/>
              <a:ext cx="1087800" cy="4834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E5E5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2ecb079df48_1_0"/>
          <p:cNvSpPr/>
          <p:nvPr/>
        </p:nvSpPr>
        <p:spPr>
          <a:xfrm>
            <a:off x="474505" y="1314970"/>
            <a:ext cx="839700" cy="361800"/>
          </a:xfrm>
          <a:prstGeom prst="roundRect">
            <a:avLst>
              <a:gd fmla="val 16667" name="adj"/>
            </a:avLst>
          </a:prstGeom>
          <a:solidFill>
            <a:srgbClr val="6C993B"/>
          </a:solidFill>
          <a:ln cap="flat" cmpd="sng" w="254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UFS CMB</a:t>
            </a:r>
            <a:endParaRPr/>
          </a:p>
        </p:txBody>
      </p:sp>
      <p:sp>
        <p:nvSpPr>
          <p:cNvPr id="94" name="Google Shape;94;g2ecb079df48_1_0"/>
          <p:cNvSpPr/>
          <p:nvPr/>
        </p:nvSpPr>
        <p:spPr>
          <a:xfrm>
            <a:off x="471810" y="1866919"/>
            <a:ext cx="839700" cy="361800"/>
          </a:xfrm>
          <a:prstGeom prst="roundRect">
            <a:avLst>
              <a:gd fmla="val 16667" name="adj"/>
            </a:avLst>
          </a:prstGeom>
          <a:solidFill>
            <a:srgbClr val="DC2837"/>
          </a:solidFill>
          <a:ln cap="flat" cmpd="sng" w="254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UFS-SC</a:t>
            </a:r>
            <a:endParaRPr/>
          </a:p>
        </p:txBody>
      </p:sp>
      <p:sp>
        <p:nvSpPr>
          <p:cNvPr id="95" name="Google Shape;95;g2ecb079df48_1_0"/>
          <p:cNvSpPr/>
          <p:nvPr/>
        </p:nvSpPr>
        <p:spPr>
          <a:xfrm>
            <a:off x="471799" y="2414375"/>
            <a:ext cx="909900" cy="653700"/>
          </a:xfrm>
          <a:prstGeom prst="roundRect">
            <a:avLst>
              <a:gd fmla="val 16667" name="adj"/>
            </a:avLst>
          </a:prstGeom>
          <a:solidFill>
            <a:srgbClr val="FF9300"/>
          </a:solidFill>
          <a:ln cap="flat" cmpd="sng" w="254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Cross-Cutting Teams</a:t>
            </a:r>
            <a:endParaRPr/>
          </a:p>
        </p:txBody>
      </p:sp>
      <p:sp>
        <p:nvSpPr>
          <p:cNvPr id="96" name="Google Shape;96;g2ecb079df48_1_0"/>
          <p:cNvSpPr/>
          <p:nvPr/>
        </p:nvSpPr>
        <p:spPr>
          <a:xfrm>
            <a:off x="471810" y="3265938"/>
            <a:ext cx="839700" cy="6165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Working Groups</a:t>
            </a:r>
            <a:endParaRPr/>
          </a:p>
        </p:txBody>
      </p:sp>
      <p:sp>
        <p:nvSpPr>
          <p:cNvPr id="97" name="Google Shape;97;g2ecb079df48_1_0"/>
          <p:cNvSpPr txBox="1"/>
          <p:nvPr/>
        </p:nvSpPr>
        <p:spPr>
          <a:xfrm>
            <a:off x="1403911" y="1380398"/>
            <a:ext cx="7040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Representatives of organizations contributing resources to UFS from public, private, and academic sectors</a:t>
            </a:r>
            <a:endParaRPr/>
          </a:p>
        </p:txBody>
      </p:sp>
      <p:sp>
        <p:nvSpPr>
          <p:cNvPr id="98" name="Google Shape;98;g2ecb079df48_1_0"/>
          <p:cNvSpPr txBox="1"/>
          <p:nvPr/>
        </p:nvSpPr>
        <p:spPr>
          <a:xfrm>
            <a:off x="1404835" y="1851556"/>
            <a:ext cx="6513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Overall leads for each application are responsible for identifying forecast skill priorities, determining science strategies, developing release schedules, and representation from cross-cutting teams and working groups</a:t>
            </a:r>
            <a:endParaRPr/>
          </a:p>
        </p:txBody>
      </p:sp>
      <p:sp>
        <p:nvSpPr>
          <p:cNvPr id="99" name="Google Shape;99;g2ecb079df48_1_0"/>
          <p:cNvSpPr txBox="1"/>
          <p:nvPr/>
        </p:nvSpPr>
        <p:spPr>
          <a:xfrm>
            <a:off x="1404835" y="2544783"/>
            <a:ext cx="651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Leads and points of contact for cross-cutting teams focused on communication and outreach, release preparation, system architecture and infrastructure, and verification and validation</a:t>
            </a:r>
            <a:endParaRPr/>
          </a:p>
        </p:txBody>
      </p:sp>
      <p:sp>
        <p:nvSpPr>
          <p:cNvPr id="100" name="Google Shape;100;g2ecb079df48_1_0"/>
          <p:cNvSpPr txBox="1"/>
          <p:nvPr/>
        </p:nvSpPr>
        <p:spPr>
          <a:xfrm>
            <a:off x="1404835" y="3377994"/>
            <a:ext cx="651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Leads and points of contact for working groups focused on aerosols and atmospheric composition, data assimilation, ensembles, dynamics, land, marine, physics and post-processing</a:t>
            </a:r>
            <a:endParaRPr/>
          </a:p>
        </p:txBody>
      </p:sp>
      <p:sp>
        <p:nvSpPr>
          <p:cNvPr id="101" name="Google Shape;101;g2ecb079df48_1_0"/>
          <p:cNvSpPr txBox="1"/>
          <p:nvPr/>
        </p:nvSpPr>
        <p:spPr>
          <a:xfrm>
            <a:off x="2103680" y="478091"/>
            <a:ext cx="6197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UFS Application Teams (ATs) are responsible for developing and delivering each UFS product</a:t>
            </a:r>
            <a:endParaRPr/>
          </a:p>
        </p:txBody>
      </p:sp>
      <p:sp>
        <p:nvSpPr>
          <p:cNvPr id="102" name="Google Shape;102;g2ecb079df48_1_0"/>
          <p:cNvSpPr/>
          <p:nvPr/>
        </p:nvSpPr>
        <p:spPr>
          <a:xfrm>
            <a:off x="8074274" y="803917"/>
            <a:ext cx="623400" cy="419400"/>
          </a:xfrm>
          <a:prstGeom prst="roundRect">
            <a:avLst>
              <a:gd fmla="val 16667" name="adj"/>
            </a:avLst>
          </a:prstGeom>
          <a:solidFill>
            <a:srgbClr val="2F528F"/>
          </a:solidFill>
          <a:ln cap="flat" cmpd="sng" w="254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Ecology ?</a:t>
            </a:r>
            <a:endParaRPr/>
          </a:p>
        </p:txBody>
      </p:sp>
      <p:sp>
        <p:nvSpPr>
          <p:cNvPr id="103" name="Google Shape;103;g2ecb079df48_1_0"/>
          <p:cNvSpPr/>
          <p:nvPr/>
        </p:nvSpPr>
        <p:spPr>
          <a:xfrm>
            <a:off x="81365" y="1866919"/>
            <a:ext cx="229500" cy="2068800"/>
          </a:xfrm>
          <a:prstGeom prst="leftBrace">
            <a:avLst>
              <a:gd fmla="val 83871" name="adj1"/>
              <a:gd fmla="val 50562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646494" y="3511048"/>
            <a:ext cx="7713600" cy="925200"/>
          </a:xfrm>
          <a:prstGeom prst="roundRect">
            <a:avLst>
              <a:gd fmla="val 28683" name="adj"/>
            </a:avLst>
          </a:prstGeom>
          <a:solidFill>
            <a:srgbClr val="00B0F0">
              <a:alpha val="23140"/>
            </a:srgbClr>
          </a:solidFill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35282" y="484530"/>
            <a:ext cx="7725000" cy="3022800"/>
          </a:xfrm>
          <a:prstGeom prst="roundRect">
            <a:avLst>
              <a:gd fmla="val 9922" name="adj"/>
            </a:avLst>
          </a:prstGeom>
          <a:solidFill>
            <a:srgbClr val="26C926">
              <a:alpha val="14120"/>
            </a:srgbClr>
          </a:solidFill>
          <a:ln cap="flat" cmpd="sng" w="19050">
            <a:solidFill>
              <a:srgbClr val="1D9D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2261047" y="2618388"/>
            <a:ext cx="4393500" cy="1172700"/>
          </a:xfrm>
          <a:prstGeom prst="roundRect">
            <a:avLst>
              <a:gd fmla="val 16667" name="adj"/>
            </a:avLst>
          </a:prstGeom>
          <a:solidFill>
            <a:srgbClr val="7030A0">
              <a:alpha val="29020"/>
            </a:srgbClr>
          </a:solidFill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2360050" y="2681055"/>
            <a:ext cx="498600" cy="472500"/>
          </a:xfrm>
          <a:prstGeom prst="ellipse">
            <a:avLst/>
          </a:prstGeom>
          <a:solidFill>
            <a:srgbClr val="7030A0">
              <a:alpha val="17650"/>
            </a:srgbClr>
          </a:solidFill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2261047" y="3795986"/>
            <a:ext cx="4393500" cy="466500"/>
          </a:xfrm>
          <a:prstGeom prst="roundRect">
            <a:avLst>
              <a:gd fmla="val 42668" name="adj"/>
            </a:avLst>
          </a:prstGeom>
          <a:solidFill>
            <a:srgbClr val="73FEFF">
              <a:alpha val="27060"/>
            </a:srgbClr>
          </a:solidFill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7262223" y="3858562"/>
            <a:ext cx="846000" cy="336600"/>
          </a:xfrm>
          <a:prstGeom prst="roundRect">
            <a:avLst>
              <a:gd fmla="val 16667" name="adj"/>
            </a:avLst>
          </a:prstGeom>
          <a:solidFill>
            <a:srgbClr val="73FEFF">
              <a:alpha val="16860"/>
            </a:srgbClr>
          </a:solidFill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1965698" y="1834960"/>
            <a:ext cx="416779" cy="981941"/>
          </a:xfrm>
          <a:custGeom>
            <a:rect b="b" l="l" r="r" t="t"/>
            <a:pathLst>
              <a:path extrusionOk="0" h="1246909" w="872836">
                <a:moveTo>
                  <a:pt x="0" y="0"/>
                </a:moveTo>
                <a:cubicBezTo>
                  <a:pt x="38099" y="339436"/>
                  <a:pt x="76199" y="678873"/>
                  <a:pt x="221672" y="886691"/>
                </a:cubicBezTo>
                <a:cubicBezTo>
                  <a:pt x="367145" y="1094509"/>
                  <a:pt x="619990" y="1170709"/>
                  <a:pt x="872836" y="1246909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2809612" y="3075835"/>
            <a:ext cx="962059" cy="721268"/>
          </a:xfrm>
          <a:custGeom>
            <a:rect b="b" l="l" r="r" t="t"/>
            <a:pathLst>
              <a:path extrusionOk="0" h="1052946" w="858981">
                <a:moveTo>
                  <a:pt x="0" y="0"/>
                </a:moveTo>
                <a:cubicBezTo>
                  <a:pt x="191654" y="120073"/>
                  <a:pt x="383309" y="240146"/>
                  <a:pt x="526472" y="415637"/>
                </a:cubicBezTo>
                <a:cubicBezTo>
                  <a:pt x="669635" y="591128"/>
                  <a:pt x="764308" y="822037"/>
                  <a:pt x="858981" y="1052946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17"/>
          <p:cNvCxnSpPr>
            <a:stCxn id="112" idx="3"/>
            <a:endCxn id="113" idx="1"/>
          </p:cNvCxnSpPr>
          <p:nvPr/>
        </p:nvCxnSpPr>
        <p:spPr>
          <a:xfrm flipH="1" rot="10800000">
            <a:off x="6654547" y="4026836"/>
            <a:ext cx="607800" cy="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17" name="Google Shape;117;p17"/>
          <p:cNvSpPr/>
          <p:nvPr/>
        </p:nvSpPr>
        <p:spPr>
          <a:xfrm flipH="1" rot="173280">
            <a:off x="4007016" y="2697329"/>
            <a:ext cx="637109" cy="591746"/>
          </a:xfrm>
          <a:prstGeom prst="arc">
            <a:avLst>
              <a:gd fmla="val 14788096" name="adj1"/>
              <a:gd fmla="val 9203602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 rot="7681334">
            <a:off x="2717726" y="711554"/>
            <a:ext cx="1873639" cy="1850116"/>
          </a:xfrm>
          <a:prstGeom prst="arc">
            <a:avLst>
              <a:gd fmla="val 16566048" name="adj1"/>
              <a:gd fmla="val 2379144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17"/>
          <p:cNvCxnSpPr>
            <a:stCxn id="120" idx="3"/>
          </p:cNvCxnSpPr>
          <p:nvPr/>
        </p:nvCxnSpPr>
        <p:spPr>
          <a:xfrm>
            <a:off x="3467414" y="1407193"/>
            <a:ext cx="273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21" name="Google Shape;121;p17"/>
          <p:cNvSpPr/>
          <p:nvPr/>
        </p:nvSpPr>
        <p:spPr>
          <a:xfrm>
            <a:off x="3899883" y="1302871"/>
            <a:ext cx="1358700" cy="1410000"/>
          </a:xfrm>
          <a:prstGeom prst="arc">
            <a:avLst>
              <a:gd fmla="val 17659448" name="adj1"/>
              <a:gd fmla="val 20926242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 flipH="1">
            <a:off x="5460434" y="1346703"/>
            <a:ext cx="1281000" cy="1242900"/>
          </a:xfrm>
          <a:prstGeom prst="arc">
            <a:avLst>
              <a:gd fmla="val 16186163" name="adj1"/>
              <a:gd fmla="val 211094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6858251" y="1077766"/>
            <a:ext cx="1110600" cy="537000"/>
          </a:xfrm>
          <a:prstGeom prst="roundRect">
            <a:avLst>
              <a:gd fmla="val 16667" name="adj"/>
            </a:avLst>
          </a:prstGeom>
          <a:solidFill>
            <a:srgbClr val="FF9300">
              <a:alpha val="30199"/>
            </a:srgbClr>
          </a:solidFill>
          <a:ln cap="flat" cmpd="sng" w="19050">
            <a:solidFill>
              <a:srgbClr val="FF9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7457453" y="3888352"/>
            <a:ext cx="455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NCO</a:t>
            </a:r>
            <a:endParaRPr b="0" i="0" sz="105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319956" y="3840419"/>
            <a:ext cx="813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EMC</a:t>
            </a:r>
            <a:endParaRPr b="0" i="0" sz="18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2317546" y="3475027"/>
            <a:ext cx="756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EPIC</a:t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2335898" y="2809957"/>
            <a:ext cx="613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Releases</a:t>
            </a:r>
            <a:endParaRPr b="0" i="0" sz="9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835516" y="1060726"/>
            <a:ext cx="123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DA7D00"/>
                </a:solidFill>
                <a:latin typeface="Calibri"/>
                <a:ea typeface="Calibri"/>
                <a:cs typeface="Calibri"/>
                <a:sym typeface="Calibri"/>
              </a:rPr>
              <a:t>Real-time Observations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DA7D00"/>
                </a:solidFill>
                <a:latin typeface="Calibri"/>
                <a:ea typeface="Calibri"/>
                <a:cs typeface="Calibri"/>
                <a:sym typeface="Calibri"/>
              </a:rPr>
              <a:t>(Data Lake/NODD)</a:t>
            </a:r>
            <a:endParaRPr b="0" i="0" sz="1050" u="none" cap="none" strike="noStrike">
              <a:solidFill>
                <a:srgbClr val="DA7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658321" y="2364537"/>
            <a:ext cx="1364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1D9D1D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1D9D1D"/>
                </a:solidFill>
                <a:latin typeface="Calibri"/>
                <a:ea typeface="Calibri"/>
                <a:cs typeface="Calibri"/>
                <a:sym typeface="Calibri"/>
              </a:rPr>
              <a:t>(Including NOAA)</a:t>
            </a:r>
            <a:endParaRPr b="0" i="0" sz="1200" u="none" cap="none" strike="noStrike">
              <a:solidFill>
                <a:srgbClr val="1D9D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92180" y="2867083"/>
            <a:ext cx="1296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1D9D1D"/>
                </a:solidFill>
                <a:latin typeface="Calibri"/>
                <a:ea typeface="Calibri"/>
                <a:cs typeface="Calibri"/>
                <a:sym typeface="Calibri"/>
              </a:rPr>
              <a:t>Academia, Industry, Individuals, Gov labs</a:t>
            </a:r>
            <a:endParaRPr b="0" i="0" sz="1050" u="none" cap="none" strike="noStrike">
              <a:solidFill>
                <a:srgbClr val="1D9D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 rot="1655482">
            <a:off x="2738173" y="3199081"/>
            <a:ext cx="584244" cy="2498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 rot="1097331">
            <a:off x="3017349" y="2861309"/>
            <a:ext cx="446452" cy="2498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3926343" y="2887356"/>
            <a:ext cx="4464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work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3422522" y="2329597"/>
            <a:ext cx="4464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research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601309" y="4026389"/>
            <a:ext cx="6456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 flipH="1" rot="10800000">
            <a:off x="4703790" y="3507265"/>
            <a:ext cx="1307100" cy="494400"/>
          </a:xfrm>
          <a:prstGeom prst="trapezoid">
            <a:avLst>
              <a:gd fmla="val 27423" name="adj"/>
            </a:avLst>
          </a:prstGeom>
          <a:solidFill>
            <a:srgbClr val="0432FF">
              <a:alpha val="16860"/>
            </a:srgbClr>
          </a:solidFill>
          <a:ln cap="flat" cmpd="sng" w="1905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5275903" y="3570147"/>
            <a:ext cx="6957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R2O Project</a:t>
            </a:r>
            <a:endParaRPr b="0" i="0" sz="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/>
          <p:nvPr/>
        </p:nvSpPr>
        <p:spPr>
          <a:xfrm rot="5962408">
            <a:off x="3027890" y="957557"/>
            <a:ext cx="1081237" cy="975989"/>
          </a:xfrm>
          <a:prstGeom prst="arc">
            <a:avLst>
              <a:gd fmla="val 16752865" name="adj1"/>
              <a:gd fmla="val 2171526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3144226" y="1943591"/>
            <a:ext cx="4464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research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/>
          <p:nvPr/>
        </p:nvSpPr>
        <p:spPr>
          <a:xfrm flipH="1" rot="5400000">
            <a:off x="2534338" y="448083"/>
            <a:ext cx="1350900" cy="1699200"/>
          </a:xfrm>
          <a:prstGeom prst="arc">
            <a:avLst>
              <a:gd fmla="val 16800266" name="adj1"/>
              <a:gd fmla="val 397214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2886953" y="620463"/>
            <a:ext cx="6456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 rot="5078352">
            <a:off x="1731871" y="2075877"/>
            <a:ext cx="645423" cy="1597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 flipH="1" rot="10800000">
            <a:off x="4210707" y="1888467"/>
            <a:ext cx="2292300" cy="1618800"/>
          </a:xfrm>
          <a:prstGeom prst="trapezoid">
            <a:avLst>
              <a:gd fmla="val 30411" name="adj"/>
            </a:avLst>
          </a:prstGeom>
          <a:solidFill>
            <a:srgbClr val="0432FF">
              <a:alpha val="16860"/>
            </a:srgbClr>
          </a:solidFill>
          <a:ln cap="flat" cmpd="sng" w="1905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878808" y="1882583"/>
            <a:ext cx="885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“Funnel”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17"/>
          <p:cNvCxnSpPr/>
          <p:nvPr/>
        </p:nvCxnSpPr>
        <p:spPr>
          <a:xfrm flipH="1" rot="10800000">
            <a:off x="4283144" y="2134176"/>
            <a:ext cx="2145600" cy="2700"/>
          </a:xfrm>
          <a:prstGeom prst="straightConnector1">
            <a:avLst/>
          </a:prstGeom>
          <a:noFill/>
          <a:ln cap="flat" cmpd="sng" w="127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17"/>
          <p:cNvCxnSpPr/>
          <p:nvPr/>
        </p:nvCxnSpPr>
        <p:spPr>
          <a:xfrm>
            <a:off x="4648982" y="3327376"/>
            <a:ext cx="1414200" cy="0"/>
          </a:xfrm>
          <a:prstGeom prst="straightConnector1">
            <a:avLst/>
          </a:prstGeom>
          <a:noFill/>
          <a:ln cap="flat" cmpd="sng" w="127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17"/>
          <p:cNvCxnSpPr/>
          <p:nvPr/>
        </p:nvCxnSpPr>
        <p:spPr>
          <a:xfrm>
            <a:off x="4509971" y="2879900"/>
            <a:ext cx="1686600" cy="0"/>
          </a:xfrm>
          <a:prstGeom prst="straightConnector1">
            <a:avLst/>
          </a:prstGeom>
          <a:noFill/>
          <a:ln cap="flat" cmpd="sng" w="127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7"/>
          <p:cNvCxnSpPr/>
          <p:nvPr/>
        </p:nvCxnSpPr>
        <p:spPr>
          <a:xfrm>
            <a:off x="4578416" y="3092116"/>
            <a:ext cx="1551600" cy="0"/>
          </a:xfrm>
          <a:prstGeom prst="straightConnector1">
            <a:avLst/>
          </a:prstGeom>
          <a:noFill/>
          <a:ln cap="flat" cmpd="sng" w="127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7"/>
          <p:cNvCxnSpPr/>
          <p:nvPr/>
        </p:nvCxnSpPr>
        <p:spPr>
          <a:xfrm flipH="1" rot="10800000">
            <a:off x="4369985" y="2393238"/>
            <a:ext cx="1980600" cy="2700"/>
          </a:xfrm>
          <a:prstGeom prst="straightConnector1">
            <a:avLst/>
          </a:prstGeom>
          <a:noFill/>
          <a:ln cap="flat" cmpd="sng" w="127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7"/>
          <p:cNvCxnSpPr/>
          <p:nvPr/>
        </p:nvCxnSpPr>
        <p:spPr>
          <a:xfrm>
            <a:off x="4439307" y="2618452"/>
            <a:ext cx="1836000" cy="0"/>
          </a:xfrm>
          <a:prstGeom prst="straightConnector1">
            <a:avLst/>
          </a:prstGeom>
          <a:noFill/>
          <a:ln cap="flat" cmpd="sng" w="127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17"/>
          <p:cNvSpPr txBox="1"/>
          <p:nvPr/>
        </p:nvSpPr>
        <p:spPr>
          <a:xfrm>
            <a:off x="4571285" y="2172185"/>
            <a:ext cx="354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4624691" y="2428821"/>
            <a:ext cx="354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4671246" y="2667375"/>
            <a:ext cx="354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5780002" y="2266104"/>
            <a:ext cx="30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739562" y="2488906"/>
            <a:ext cx="30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5705413" y="2744203"/>
            <a:ext cx="30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17"/>
          <p:cNvCxnSpPr/>
          <p:nvPr/>
        </p:nvCxnSpPr>
        <p:spPr>
          <a:xfrm>
            <a:off x="4963563" y="2094039"/>
            <a:ext cx="223500" cy="1362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stealth"/>
          </a:ln>
        </p:spPr>
      </p:cxnSp>
      <p:cxnSp>
        <p:nvCxnSpPr>
          <p:cNvPr id="158" name="Google Shape;158;p17"/>
          <p:cNvCxnSpPr/>
          <p:nvPr/>
        </p:nvCxnSpPr>
        <p:spPr>
          <a:xfrm flipH="1">
            <a:off x="5561045" y="2094040"/>
            <a:ext cx="184800" cy="1367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159" name="Google Shape;159;p17"/>
          <p:cNvSpPr/>
          <p:nvPr/>
        </p:nvSpPr>
        <p:spPr>
          <a:xfrm>
            <a:off x="3749661" y="1156368"/>
            <a:ext cx="1110600" cy="440400"/>
          </a:xfrm>
          <a:prstGeom prst="roundRect">
            <a:avLst>
              <a:gd fmla="val 16667" name="adj"/>
            </a:avLst>
          </a:prstGeom>
          <a:solidFill>
            <a:srgbClr val="FF0000">
              <a:alpha val="24710"/>
            </a:srgbClr>
          </a:solidFill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3745201" y="1177301"/>
            <a:ext cx="111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Innovations, new obs, etc.</a:t>
            </a:r>
            <a:endParaRPr b="0" i="0" sz="105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537814" y="983743"/>
            <a:ext cx="1929600" cy="846900"/>
          </a:xfrm>
          <a:prstGeom prst="roundRect">
            <a:avLst>
              <a:gd fmla="val 50000" name="adj"/>
            </a:avLst>
          </a:prstGeom>
          <a:solidFill>
            <a:srgbClr val="FF40FF">
              <a:alpha val="27840"/>
            </a:srgbClr>
          </a:solidFill>
          <a:ln cap="flat" cmpd="sng" w="19050">
            <a:solidFill>
              <a:srgbClr val="A21B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2098260" y="1302871"/>
            <a:ext cx="762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A21BA2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endParaRPr b="0" i="0" sz="1500" u="none" cap="none" strike="noStrike">
              <a:solidFill>
                <a:srgbClr val="A21B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17"/>
          <p:cNvCxnSpPr/>
          <p:nvPr/>
        </p:nvCxnSpPr>
        <p:spPr>
          <a:xfrm>
            <a:off x="5595296" y="3885899"/>
            <a:ext cx="0" cy="26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163" name="Google Shape;163;p17"/>
          <p:cNvSpPr txBox="1"/>
          <p:nvPr/>
        </p:nvSpPr>
        <p:spPr>
          <a:xfrm>
            <a:off x="655245" y="3703667"/>
            <a:ext cx="1364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(Internal)</a:t>
            </a:r>
            <a:endParaRPr b="0" i="0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2858757" y="2979685"/>
            <a:ext cx="1784976" cy="491987"/>
          </a:xfrm>
          <a:custGeom>
            <a:rect b="b" l="l" r="r" t="t"/>
            <a:pathLst>
              <a:path extrusionOk="0" h="844613" w="2372061">
                <a:moveTo>
                  <a:pt x="2372061" y="543262"/>
                </a:moveTo>
                <a:cubicBezTo>
                  <a:pt x="2221005" y="696558"/>
                  <a:pt x="2069950" y="849855"/>
                  <a:pt x="1871830" y="844476"/>
                </a:cubicBezTo>
                <a:cubicBezTo>
                  <a:pt x="1673710" y="839097"/>
                  <a:pt x="1495313" y="651735"/>
                  <a:pt x="1183341" y="510989"/>
                </a:cubicBezTo>
                <a:cubicBezTo>
                  <a:pt x="871369" y="370243"/>
                  <a:pt x="435684" y="185121"/>
                  <a:pt x="0" y="0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7"/>
          <p:cNvCxnSpPr>
            <a:endCxn id="123" idx="1"/>
          </p:cNvCxnSpPr>
          <p:nvPr/>
        </p:nvCxnSpPr>
        <p:spPr>
          <a:xfrm>
            <a:off x="6100751" y="1346266"/>
            <a:ext cx="757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17"/>
          <p:cNvCxnSpPr/>
          <p:nvPr/>
        </p:nvCxnSpPr>
        <p:spPr>
          <a:xfrm rot="10800000">
            <a:off x="2260910" y="3501862"/>
            <a:ext cx="4393500" cy="5400"/>
          </a:xfrm>
          <a:prstGeom prst="straightConnector1">
            <a:avLst/>
          </a:prstGeom>
          <a:noFill/>
          <a:ln cap="flat" cmpd="sng" w="25400">
            <a:solidFill>
              <a:srgbClr val="FF4043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17"/>
          <p:cNvSpPr txBox="1"/>
          <p:nvPr/>
        </p:nvSpPr>
        <p:spPr>
          <a:xfrm rot="5400000">
            <a:off x="-739845" y="2225136"/>
            <a:ext cx="1904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Deliberative // Pre-decisional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 rot="-5400000">
            <a:off x="8032390" y="2145193"/>
            <a:ext cx="1904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Deliberative // Pre-decisional</a:t>
            </a:r>
            <a:endParaRPr/>
          </a:p>
        </p:txBody>
      </p:sp>
      <p:cxnSp>
        <p:nvCxnSpPr>
          <p:cNvPr id="169" name="Google Shape;169;p17"/>
          <p:cNvCxnSpPr/>
          <p:nvPr/>
        </p:nvCxnSpPr>
        <p:spPr>
          <a:xfrm>
            <a:off x="5204614" y="3507261"/>
            <a:ext cx="75600" cy="486900"/>
          </a:xfrm>
          <a:prstGeom prst="straightConnector1">
            <a:avLst/>
          </a:prstGeom>
          <a:noFill/>
          <a:ln cap="flat" cmpd="sng" w="127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17"/>
          <p:cNvCxnSpPr/>
          <p:nvPr/>
        </p:nvCxnSpPr>
        <p:spPr>
          <a:xfrm>
            <a:off x="5108160" y="3885899"/>
            <a:ext cx="0" cy="26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171" name="Google Shape;171;p17"/>
          <p:cNvSpPr txBox="1"/>
          <p:nvPr/>
        </p:nvSpPr>
        <p:spPr>
          <a:xfrm>
            <a:off x="3121003" y="4870110"/>
            <a:ext cx="1904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Deliberative // Pre-decisional</a:t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3537256" y="854091"/>
            <a:ext cx="3079800" cy="1476600"/>
          </a:xfrm>
          <a:prstGeom prst="roundRect">
            <a:avLst>
              <a:gd fmla="val 28721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6656042" y="549293"/>
            <a:ext cx="1774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Community Modeling Board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7"/>
          <p:cNvCxnSpPr/>
          <p:nvPr/>
        </p:nvCxnSpPr>
        <p:spPr>
          <a:xfrm flipH="1" rot="10800000">
            <a:off x="6459783" y="715191"/>
            <a:ext cx="245100" cy="229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5" name="Google Shape;175;p17"/>
          <p:cNvSpPr/>
          <p:nvPr/>
        </p:nvSpPr>
        <p:spPr>
          <a:xfrm>
            <a:off x="4420797" y="2185932"/>
            <a:ext cx="1923600" cy="1297800"/>
          </a:xfrm>
          <a:prstGeom prst="roundRect">
            <a:avLst>
              <a:gd fmla="val 19819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7088285" y="2461274"/>
            <a:ext cx="1359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UFS-SC (UIT) &amp; EPIC Program Team (EPT)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17"/>
          <p:cNvCxnSpPr>
            <a:stCxn id="175" idx="3"/>
          </p:cNvCxnSpPr>
          <p:nvPr/>
        </p:nvCxnSpPr>
        <p:spPr>
          <a:xfrm flipH="1" rot="10800000">
            <a:off x="6344397" y="2591532"/>
            <a:ext cx="782100" cy="243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" name="Google Shape;178;p17"/>
          <p:cNvSpPr/>
          <p:nvPr/>
        </p:nvSpPr>
        <p:spPr>
          <a:xfrm>
            <a:off x="4617787" y="3508532"/>
            <a:ext cx="1551600" cy="712800"/>
          </a:xfrm>
          <a:prstGeom prst="roundRect">
            <a:avLst>
              <a:gd fmla="val 33964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6749467" y="3633880"/>
            <a:ext cx="1383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NOAA Internal &amp; EPT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17"/>
          <p:cNvCxnSpPr/>
          <p:nvPr/>
        </p:nvCxnSpPr>
        <p:spPr>
          <a:xfrm flipH="1" rot="10800000">
            <a:off x="6169365" y="3763293"/>
            <a:ext cx="617400" cy="16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/>
        </p:nvSpPr>
        <p:spPr>
          <a:xfrm>
            <a:off x="225144" y="124205"/>
            <a:ext cx="8717100" cy="4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EPIC Program Team (EPT):</a:t>
            </a:r>
            <a:endParaRPr/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EPIC is meant to be the "interconnect" between the NOAA UFS and the Community UFS (yes, they may be different!)</a:t>
            </a:r>
            <a:endParaRPr/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UFS Steering Committee &lt;or&gt; UFS Implementation Team:</a:t>
            </a:r>
            <a:endParaRPr/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Roles and responsibilities are basically what the original UFS Steering Committee (UFS-SC) was supposed to be doing, but really wasn't.</a:t>
            </a:r>
            <a:endParaRPr/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UFS Development Group (UDG):</a:t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Teams within UDG essentially map what the previous cross-cutting teams and working groups were doing</a:t>
            </a:r>
            <a:endParaRPr/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NOAA UFS </a:t>
            </a:r>
            <a:r>
              <a:rPr b="1" lang="en" sz="1200">
                <a:solidFill>
                  <a:srgbClr val="2F528F"/>
                </a:solidFill>
              </a:rPr>
              <a:t>Leadership Group (NLG)</a:t>
            </a: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NOAA-centric decisions regarding NOAA's internal version of the UFS, which is taken from the Community UFS, turned into Applications via R2O Project (R2OP; WPO) and EMC, and transitioned to NCO.  </a:t>
            </a:r>
            <a:endParaRPr/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F5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NOAA owns these decisions, not the community.  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4769602" y="2144906"/>
            <a:ext cx="3027752" cy="144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Architecture and Infrastructure Team </a:t>
            </a:r>
            <a:endParaRPr/>
          </a:p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Performance and Evaluation Team</a:t>
            </a:r>
            <a:endParaRPr/>
          </a:p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Education and Outreach Team </a:t>
            </a:r>
            <a:endParaRPr/>
          </a:p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Component Development Team(s)</a:t>
            </a:r>
            <a:endParaRPr/>
          </a:p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Could this be part of EPT?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862211" y="2136113"/>
            <a:ext cx="3213700" cy="144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Systems Architecture and Infrastructure</a:t>
            </a:r>
            <a:endParaRPr/>
          </a:p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Verification and Validation</a:t>
            </a:r>
            <a:endParaRPr/>
          </a:p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Communications and Outreach</a:t>
            </a:r>
            <a:endParaRPr/>
          </a:p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Component Working Groups Teams</a:t>
            </a:r>
            <a:endParaRPr/>
          </a:p>
          <a:p>
            <a:pPr indent="0" lvl="1" marL="916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Release Team</a:t>
            </a:r>
            <a:endParaRPr/>
          </a:p>
        </p:txBody>
      </p:sp>
      <p:cxnSp>
        <p:nvCxnSpPr>
          <p:cNvPr id="189" name="Google Shape;189;p19"/>
          <p:cNvCxnSpPr/>
          <p:nvPr/>
        </p:nvCxnSpPr>
        <p:spPr>
          <a:xfrm>
            <a:off x="4189393" y="2355622"/>
            <a:ext cx="577880" cy="0"/>
          </a:xfrm>
          <a:prstGeom prst="straightConnector1">
            <a:avLst/>
          </a:prstGeom>
          <a:noFill/>
          <a:ln cap="flat" cmpd="sng" w="19050">
            <a:solidFill>
              <a:srgbClr val="56565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0" name="Google Shape;190;p19"/>
          <p:cNvCxnSpPr/>
          <p:nvPr/>
        </p:nvCxnSpPr>
        <p:spPr>
          <a:xfrm>
            <a:off x="3442048" y="2616261"/>
            <a:ext cx="1325225" cy="0"/>
          </a:xfrm>
          <a:prstGeom prst="straightConnector1">
            <a:avLst/>
          </a:prstGeom>
          <a:noFill/>
          <a:ln cap="flat" cmpd="sng" w="19050">
            <a:solidFill>
              <a:srgbClr val="56565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1" name="Google Shape;191;p19"/>
          <p:cNvCxnSpPr/>
          <p:nvPr/>
        </p:nvCxnSpPr>
        <p:spPr>
          <a:xfrm>
            <a:off x="3666681" y="2871863"/>
            <a:ext cx="1100592" cy="0"/>
          </a:xfrm>
          <a:prstGeom prst="straightConnector1">
            <a:avLst/>
          </a:prstGeom>
          <a:noFill/>
          <a:ln cap="flat" cmpd="sng" w="19050">
            <a:solidFill>
              <a:srgbClr val="56565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2" name="Google Shape;192;p19"/>
          <p:cNvCxnSpPr/>
          <p:nvPr/>
        </p:nvCxnSpPr>
        <p:spPr>
          <a:xfrm>
            <a:off x="3928038" y="3149163"/>
            <a:ext cx="839236" cy="0"/>
          </a:xfrm>
          <a:prstGeom prst="straightConnector1">
            <a:avLst/>
          </a:prstGeom>
          <a:noFill/>
          <a:ln cap="flat" cmpd="sng" w="19050">
            <a:solidFill>
              <a:srgbClr val="56565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3" name="Google Shape;193;p19"/>
          <p:cNvCxnSpPr/>
          <p:nvPr/>
        </p:nvCxnSpPr>
        <p:spPr>
          <a:xfrm>
            <a:off x="2717931" y="3430218"/>
            <a:ext cx="2049342" cy="0"/>
          </a:xfrm>
          <a:prstGeom prst="straightConnector1">
            <a:avLst/>
          </a:prstGeom>
          <a:noFill/>
          <a:ln cap="flat" cmpd="sng" w="19050">
            <a:solidFill>
              <a:srgbClr val="565656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94" name="Google Shape;194;p19"/>
          <p:cNvSpPr txBox="1"/>
          <p:nvPr/>
        </p:nvSpPr>
        <p:spPr>
          <a:xfrm>
            <a:off x="1551445" y="1914073"/>
            <a:ext cx="19399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Existing CCTs and WGs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5294585" y="1914073"/>
            <a:ext cx="18085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2F528F"/>
                </a:solidFill>
                <a:latin typeface="Arial"/>
                <a:ea typeface="Arial"/>
                <a:cs typeface="Arial"/>
                <a:sym typeface="Arial"/>
              </a:rPr>
              <a:t>Proposed UDG Teams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3028861" y="4866501"/>
            <a:ext cx="247375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Extra deliberative // Pre-pre-decisional</a:t>
            </a:r>
            <a:endParaRPr/>
          </a:p>
        </p:txBody>
      </p:sp>
      <p:sp>
        <p:nvSpPr>
          <p:cNvPr id="197" name="Google Shape;197;p19"/>
          <p:cNvSpPr txBox="1"/>
          <p:nvPr/>
        </p:nvSpPr>
        <p:spPr>
          <a:xfrm rot="-5400000">
            <a:off x="8065934" y="2444792"/>
            <a:ext cx="190468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Deliberative // Pre-decisional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 rot="5400000">
            <a:off x="-815076" y="2444792"/>
            <a:ext cx="190468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Deliberative // Pre-decisional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/>
          <p:nvPr/>
        </p:nvSpPr>
        <p:spPr>
          <a:xfrm>
            <a:off x="1904098" y="931076"/>
            <a:ext cx="2854003" cy="2854003"/>
          </a:xfrm>
          <a:prstGeom prst="ellipse">
            <a:avLst/>
          </a:prstGeom>
          <a:solidFill>
            <a:srgbClr val="26C926">
              <a:alpha val="25490"/>
            </a:srgbClr>
          </a:solidFill>
          <a:ln cap="flat" cmpd="sng" w="25400">
            <a:solidFill>
              <a:srgbClr val="0095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3583984" y="1883973"/>
            <a:ext cx="1101790" cy="1101790"/>
          </a:xfrm>
          <a:prstGeom prst="ellipse">
            <a:avLst/>
          </a:prstGeom>
          <a:solidFill>
            <a:srgbClr val="26C926">
              <a:alpha val="14120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4351020" y="1144749"/>
            <a:ext cx="2854003" cy="2854003"/>
          </a:xfrm>
          <a:prstGeom prst="ellipse">
            <a:avLst/>
          </a:prstGeom>
          <a:solidFill>
            <a:srgbClr val="00B0F0">
              <a:alpha val="23140"/>
            </a:srgbClr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4411418" y="2038331"/>
            <a:ext cx="1101791" cy="1101791"/>
          </a:xfrm>
          <a:prstGeom prst="ellipse">
            <a:avLst/>
          </a:prstGeom>
          <a:solidFill>
            <a:srgbClr val="00B0F0">
              <a:alpha val="23140"/>
            </a:srgbClr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5788885" y="2661751"/>
            <a:ext cx="833474" cy="833474"/>
          </a:xfrm>
          <a:prstGeom prst="ellipse">
            <a:avLst/>
          </a:prstGeom>
          <a:solidFill>
            <a:srgbClr val="00B0F0">
              <a:alpha val="23140"/>
            </a:srgbClr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R2OP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4038293" y="2351487"/>
            <a:ext cx="507700" cy="507700"/>
          </a:xfrm>
          <a:prstGeom prst="ellipse">
            <a:avLst/>
          </a:prstGeom>
          <a:solidFill>
            <a:srgbClr val="26C926">
              <a:alpha val="25490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525171" y="1875180"/>
            <a:ext cx="48442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9543"/>
                </a:solidFill>
                <a:latin typeface="Arial"/>
                <a:ea typeface="Arial"/>
                <a:cs typeface="Arial"/>
                <a:sym typeface="Arial"/>
              </a:rPr>
              <a:t>CMB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5881187" y="1994072"/>
            <a:ext cx="56618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NOAA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4834982" y="2463528"/>
            <a:ext cx="44595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EPT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3604704" y="2121883"/>
            <a:ext cx="102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50" u="none" cap="none" strike="noStrike">
                <a:solidFill>
                  <a:srgbClr val="009543"/>
                </a:solidFill>
                <a:latin typeface="Arial"/>
                <a:ea typeface="Arial"/>
                <a:cs typeface="Arial"/>
                <a:sym typeface="Arial"/>
              </a:rPr>
              <a:t>UFS-SC (UIT)</a:t>
            </a:r>
            <a:endParaRPr sz="1100">
              <a:solidFill>
                <a:srgbClr val="009543"/>
              </a:solidFill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4038292" y="2498153"/>
            <a:ext cx="44114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9543"/>
                </a:solidFill>
                <a:latin typeface="Arial"/>
                <a:ea typeface="Arial"/>
                <a:cs typeface="Arial"/>
                <a:sym typeface="Arial"/>
              </a:rPr>
              <a:t>UDG</a:t>
            </a:r>
            <a:endParaRPr>
              <a:solidFill>
                <a:srgbClr val="0095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