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12192000"/>
  <p:notesSz cx="6985000" cy="9283700"/>
  <p:embeddedFontLst>
    <p:embeddedFont>
      <p:font typeface="Overlock"/>
      <p:regular r:id="rId29"/>
      <p:bold r:id="rId30"/>
      <p:italic r:id="rId31"/>
      <p:boldItalic r:id="rId32"/>
    </p:embeddedFont>
    <p:embeddedFont>
      <p:font typeface="Garamond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g2KxTq8QwPQTfoF0liIRwcvwl8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ohn Ten Hoeve - NOAA Federal"/>
  <p:cmAuthor clrIdx="1" id="1" initials="" lastIdx="1" name="Sergey Frolov - NOAA Federa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E7F9A2-C732-4F66-ABB6-4B134E606FD2}">
  <a:tblStyle styleId="{32E7F9A2-C732-4F66-ABB6-4B134E606FD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3.xml"/><Relationship Id="rId41" Type="http://customschemas.google.com/relationships/presentationmetadata" Target="meta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Overlock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verlock-italic.fntdata"/><Relationship Id="rId30" Type="http://schemas.openxmlformats.org/officeDocument/2006/relationships/font" Target="fonts/Overlock-bold.fntdata"/><Relationship Id="rId11" Type="http://schemas.openxmlformats.org/officeDocument/2006/relationships/slide" Target="slides/slide4.xml"/><Relationship Id="rId33" Type="http://schemas.openxmlformats.org/officeDocument/2006/relationships/font" Target="fonts/Garamond-regular.fntdata"/><Relationship Id="rId10" Type="http://schemas.openxmlformats.org/officeDocument/2006/relationships/slide" Target="slides/slide3.xml"/><Relationship Id="rId32" Type="http://schemas.openxmlformats.org/officeDocument/2006/relationships/font" Target="fonts/Overlock-boldItalic.fntdata"/><Relationship Id="rId13" Type="http://schemas.openxmlformats.org/officeDocument/2006/relationships/slide" Target="slides/slide6.xml"/><Relationship Id="rId35" Type="http://schemas.openxmlformats.org/officeDocument/2006/relationships/font" Target="fonts/Garamond-italic.fntdata"/><Relationship Id="rId12" Type="http://schemas.openxmlformats.org/officeDocument/2006/relationships/slide" Target="slides/slide5.xml"/><Relationship Id="rId34" Type="http://schemas.openxmlformats.org/officeDocument/2006/relationships/font" Target="fonts/Garamond-bold.fntdata"/><Relationship Id="rId15" Type="http://schemas.openxmlformats.org/officeDocument/2006/relationships/slide" Target="slides/slide8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36" Type="http://schemas.openxmlformats.org/officeDocument/2006/relationships/font" Target="fonts/Garamond-boldItalic.fntdata"/><Relationship Id="rId17" Type="http://schemas.openxmlformats.org/officeDocument/2006/relationships/slide" Target="slides/slide10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9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7-22T18:45:34.324">
    <p:pos x="576" y="768"/>
    <p:text>What does this mean?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SX5AywQ"/>
      </p:ext>
    </p:extLst>
  </p:cm>
  <p:cm authorId="0" idx="2" dt="2024-07-22T15:29:46.545">
    <p:pos x="576" y="768"/>
    <p:text>@sergey.frolov@noaa.gov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SX5AywY"/>
      </p:ext>
    </p:extLst>
  </p:cm>
  <p:cm authorId="1" idx="1" dt="2024-07-22T18:45:34.324">
    <p:pos x="576" y="768"/>
    <p:text>@john.tenhoeve@noaa.gov see slide 19. ocean/ice/atm/land. similar to gefs13 (minus waves and aerosols)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SX-yAlg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7137" cy="463571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6348" y="0"/>
            <a:ext cx="3027137" cy="463571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18595"/>
            <a:ext cx="3027137" cy="463571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d227960d5_0_46:notes"/>
          <p:cNvSpPr/>
          <p:nvPr>
            <p:ph idx="2" type="sldImg"/>
          </p:nvPr>
        </p:nvSpPr>
        <p:spPr>
          <a:xfrm>
            <a:off x="388361" y="696278"/>
            <a:ext cx="62088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5" name="Google Shape;225;g2ed227960d5_0_46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d227960d5_0_55:notes"/>
          <p:cNvSpPr/>
          <p:nvPr>
            <p:ph idx="2" type="sldImg"/>
          </p:nvPr>
        </p:nvSpPr>
        <p:spPr>
          <a:xfrm>
            <a:off x="388361" y="696278"/>
            <a:ext cx="62088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g2ed227960d5_0_55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d227960d5_0_65:notes"/>
          <p:cNvSpPr/>
          <p:nvPr>
            <p:ph idx="2" type="sldImg"/>
          </p:nvPr>
        </p:nvSpPr>
        <p:spPr>
          <a:xfrm>
            <a:off x="388361" y="696278"/>
            <a:ext cx="62088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6" name="Google Shape;246;g2ed227960d5_0_65:notes"/>
          <p:cNvSpPr txBox="1"/>
          <p:nvPr>
            <p:ph idx="1" type="body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d227960d5_0_163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g2ed227960d5_0_163:notes"/>
          <p:cNvSpPr txBox="1"/>
          <p:nvPr>
            <p:ph idx="1" type="body"/>
          </p:nvPr>
        </p:nvSpPr>
        <p:spPr>
          <a:xfrm>
            <a:off x="698804" y="4410065"/>
            <a:ext cx="55875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ed227960d5_0_163:notes"/>
          <p:cNvSpPr txBox="1"/>
          <p:nvPr>
            <p:ph idx="12" type="sldNum"/>
          </p:nvPr>
        </p:nvSpPr>
        <p:spPr>
          <a:xfrm>
            <a:off x="3956348" y="8818595"/>
            <a:ext cx="3027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d227960d5_0_128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6" name="Google Shape;276;g2ed227960d5_0_128:notes"/>
          <p:cNvSpPr txBox="1"/>
          <p:nvPr>
            <p:ph idx="1" type="body"/>
          </p:nvPr>
        </p:nvSpPr>
        <p:spPr>
          <a:xfrm>
            <a:off x="698804" y="4410065"/>
            <a:ext cx="55875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2ed227960d5_0_128:notes"/>
          <p:cNvSpPr txBox="1"/>
          <p:nvPr>
            <p:ph idx="12" type="sldNum"/>
          </p:nvPr>
        </p:nvSpPr>
        <p:spPr>
          <a:xfrm>
            <a:off x="3956348" y="8818595"/>
            <a:ext cx="3027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ed227960d5_0_26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4" name="Google Shape;284;g2ed227960d5_0_26:notes"/>
          <p:cNvSpPr txBox="1"/>
          <p:nvPr>
            <p:ph idx="1" type="body"/>
          </p:nvPr>
        </p:nvSpPr>
        <p:spPr>
          <a:xfrm>
            <a:off x="698804" y="4410065"/>
            <a:ext cx="55875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ed227960d5_0_26:notes"/>
          <p:cNvSpPr txBox="1"/>
          <p:nvPr>
            <p:ph idx="12" type="sldNum"/>
          </p:nvPr>
        </p:nvSpPr>
        <p:spPr>
          <a:xfrm>
            <a:off x="3956348" y="8818595"/>
            <a:ext cx="3027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d227960d5_0_135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6" name="Google Shape;296;g2ed227960d5_0_135:notes"/>
          <p:cNvSpPr txBox="1"/>
          <p:nvPr>
            <p:ph idx="1" type="body"/>
          </p:nvPr>
        </p:nvSpPr>
        <p:spPr>
          <a:xfrm>
            <a:off x="698804" y="4410065"/>
            <a:ext cx="55875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ed227960d5_0_135:notes"/>
          <p:cNvSpPr txBox="1"/>
          <p:nvPr>
            <p:ph idx="12" type="sldNum"/>
          </p:nvPr>
        </p:nvSpPr>
        <p:spPr>
          <a:xfrm>
            <a:off x="3956348" y="8818595"/>
            <a:ext cx="3027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ed227960d5_0_149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4" name="Google Shape;314;g2ed227960d5_0_149:notes"/>
          <p:cNvSpPr txBox="1"/>
          <p:nvPr>
            <p:ph idx="1" type="body"/>
          </p:nvPr>
        </p:nvSpPr>
        <p:spPr>
          <a:xfrm>
            <a:off x="698804" y="4410065"/>
            <a:ext cx="55875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2ed227960d5_0_149:notes"/>
          <p:cNvSpPr txBox="1"/>
          <p:nvPr>
            <p:ph idx="12" type="sldNum"/>
          </p:nvPr>
        </p:nvSpPr>
        <p:spPr>
          <a:xfrm>
            <a:off x="3956348" y="8818595"/>
            <a:ext cx="3027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e8fd76b1fd_1_0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3" name="Google Shape;323;g2e8fd76b1fd_1_0:notes"/>
          <p:cNvSpPr txBox="1"/>
          <p:nvPr>
            <p:ph idx="1" type="body"/>
          </p:nvPr>
        </p:nvSpPr>
        <p:spPr>
          <a:xfrm>
            <a:off x="698804" y="4410065"/>
            <a:ext cx="55875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e8fd76b1fd_1_0:notes"/>
          <p:cNvSpPr txBox="1"/>
          <p:nvPr>
            <p:ph idx="12" type="sldNum"/>
          </p:nvPr>
        </p:nvSpPr>
        <p:spPr>
          <a:xfrm>
            <a:off x="3956348" y="8818595"/>
            <a:ext cx="3027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0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d227960d5_0_0:notes"/>
          <p:cNvSpPr txBox="1"/>
          <p:nvPr>
            <p:ph idx="1" type="body"/>
          </p:nvPr>
        </p:nvSpPr>
        <p:spPr>
          <a:xfrm>
            <a:off x="698804" y="4410065"/>
            <a:ext cx="55875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ed227960d5_0_0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d227960d5_0_15:notes"/>
          <p:cNvSpPr txBox="1"/>
          <p:nvPr>
            <p:ph idx="1" type="body"/>
          </p:nvPr>
        </p:nvSpPr>
        <p:spPr>
          <a:xfrm>
            <a:off x="698804" y="4410065"/>
            <a:ext cx="55875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ed227960d5_0_15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98804" y="4410065"/>
            <a:ext cx="5587394" cy="417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Century Gothic"/>
              <a:buNone/>
              <a:defRPr/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None/>
              <a:defRPr/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Century Gothic"/>
              <a:buNone/>
              <a:defRPr/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Century Gothic"/>
              <a:buNone/>
              <a:defRPr/>
            </a:lvl5pPr>
            <a:lvl6pPr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None/>
              <a:defRPr/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None/>
              <a:defRPr/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None/>
              <a:defRPr/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Century Gothic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53399"/>
              </a:buClr>
              <a:buSzPts val="1200"/>
              <a:buFont typeface="Century Gothic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3399"/>
              </a:buClr>
              <a:buSzPts val="1000"/>
              <a:buFont typeface="Century Gothic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Century Gothic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Century Gothic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Garamond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Garamond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Garamond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Garamond"/>
              <a:buNone/>
              <a:defRPr sz="900"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3657600" y="-1524000"/>
            <a:ext cx="48768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 rot="5400000">
            <a:off x="7620000" y="1524000"/>
            <a:ext cx="6096000" cy="3048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1422400" y="-1422400"/>
            <a:ext cx="6096000" cy="89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914400" y="1219200"/>
            <a:ext cx="508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2" type="body"/>
          </p:nvPr>
        </p:nvSpPr>
        <p:spPr>
          <a:xfrm>
            <a:off x="6197600" y="1219200"/>
            <a:ext cx="5080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3" type="body"/>
          </p:nvPr>
        </p:nvSpPr>
        <p:spPr>
          <a:xfrm>
            <a:off x="6197600" y="3733800"/>
            <a:ext cx="5080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914400" y="1219200"/>
            <a:ext cx="5080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6197600" y="1219200"/>
            <a:ext cx="5080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3" type="body"/>
          </p:nvPr>
        </p:nvSpPr>
        <p:spPr>
          <a:xfrm>
            <a:off x="914400" y="3733800"/>
            <a:ext cx="5080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4" type="body"/>
          </p:nvPr>
        </p:nvSpPr>
        <p:spPr>
          <a:xfrm>
            <a:off x="6197600" y="3733800"/>
            <a:ext cx="5080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914400" y="1219200"/>
            <a:ext cx="10363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entury Gothic"/>
              <a:buChar char="•"/>
              <a:defRPr>
                <a:solidFill>
                  <a:srgbClr val="003087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Century Gothic"/>
              <a:buChar char="–"/>
              <a:defRPr>
                <a:solidFill>
                  <a:srgbClr val="003087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Century Gothic"/>
              <a:buChar char="•"/>
              <a:defRPr>
                <a:solidFill>
                  <a:srgbClr val="003087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3087"/>
              </a:buClr>
              <a:buSzPts val="1400"/>
              <a:buFont typeface="Century Gothic"/>
              <a:buChar char="–"/>
              <a:defRPr>
                <a:solidFill>
                  <a:srgbClr val="003087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3087"/>
              </a:buClr>
              <a:buSzPts val="1400"/>
              <a:buFont typeface="Century Gothic"/>
              <a:buChar char="»"/>
              <a:defRPr>
                <a:solidFill>
                  <a:srgbClr val="003087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ed227960d5_0_1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ed227960d5_0_12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28" name="Google Shape;28;g2ed227960d5_0_1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Century Gothic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Century Gothic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Century Gothic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None/>
              <a:defRPr sz="1400"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914400" y="1219200"/>
            <a:ext cx="508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087"/>
              </a:buClr>
              <a:buSzPts val="2800"/>
              <a:buFont typeface="Century Gothic"/>
              <a:buChar char="•"/>
              <a:defRPr sz="2800">
                <a:solidFill>
                  <a:srgbClr val="003087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87"/>
              </a:buClr>
              <a:buSzPts val="2400"/>
              <a:buFont typeface="Century Gothic"/>
              <a:buChar char="–"/>
              <a:defRPr sz="2400">
                <a:solidFill>
                  <a:srgbClr val="003087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entury Gothic"/>
              <a:buChar char="•"/>
              <a:defRPr sz="2000">
                <a:solidFill>
                  <a:srgbClr val="003087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Century Gothic"/>
              <a:buChar char="–"/>
              <a:defRPr sz="1800">
                <a:solidFill>
                  <a:srgbClr val="003087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Century Gothic"/>
              <a:buChar char="»"/>
              <a:defRPr sz="1800">
                <a:solidFill>
                  <a:srgbClr val="003087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Garamond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Garamond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Garamond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Garamond"/>
              <a:buChar char="»"/>
              <a:defRPr sz="1800"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6197600" y="1219200"/>
            <a:ext cx="508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087"/>
              </a:buClr>
              <a:buSzPts val="2800"/>
              <a:buFont typeface="Century Gothic"/>
              <a:buChar char="•"/>
              <a:defRPr sz="2800">
                <a:solidFill>
                  <a:srgbClr val="003087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087"/>
              </a:buClr>
              <a:buSzPts val="2400"/>
              <a:buFont typeface="Century Gothic"/>
              <a:buChar char="–"/>
              <a:defRPr sz="2400">
                <a:solidFill>
                  <a:srgbClr val="003087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entury Gothic"/>
              <a:buChar char="•"/>
              <a:defRPr sz="2000">
                <a:solidFill>
                  <a:srgbClr val="003087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Century Gothic"/>
              <a:buChar char="–"/>
              <a:defRPr sz="1800">
                <a:solidFill>
                  <a:srgbClr val="003087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Century Gothic"/>
              <a:buChar char="»"/>
              <a:defRPr sz="1800">
                <a:solidFill>
                  <a:srgbClr val="003087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Garamond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Garamond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Garamond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Garamond"/>
              <a:buChar char="»"/>
              <a:defRPr sz="1800"/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53399"/>
              </a:buClr>
              <a:buSzPts val="2400"/>
              <a:buFont typeface="Century Gothic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Century Gothic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53399"/>
              </a:buClr>
              <a:buSzPts val="2400"/>
              <a:buFont typeface="Century Gothic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Century Gothic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Char char="»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53399"/>
              </a:buClr>
              <a:buSzPts val="2400"/>
              <a:buFont typeface="Century Gothic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Century Gothic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53399"/>
              </a:buClr>
              <a:buSzPts val="2400"/>
              <a:buFont typeface="Century Gothic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Century Gothic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Garamond"/>
              <a:buChar char="»"/>
              <a:defRPr sz="1600"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53399"/>
              </a:buClr>
              <a:buSzPts val="3200"/>
              <a:buFont typeface="Century Gothic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53399"/>
              </a:buClr>
              <a:buSzPts val="2800"/>
              <a:buFont typeface="Century Gothic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53399"/>
              </a:buClr>
              <a:buSzPts val="2400"/>
              <a:buFont typeface="Century Gothic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Garamond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Garamond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Garamond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Garamond"/>
              <a:buChar char="»"/>
              <a:defRPr sz="2000"/>
            </a:lvl9pPr>
          </a:lstStyle>
          <a:p/>
        </p:txBody>
      </p:sp>
      <p:sp>
        <p:nvSpPr>
          <p:cNvPr id="63" name="Google Shape;63;p1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Century Gothic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53399"/>
              </a:buClr>
              <a:buSzPts val="1200"/>
              <a:buFont typeface="Century Gothic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3399"/>
              </a:buClr>
              <a:buSzPts val="1000"/>
              <a:buFont typeface="Century Gothic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Century Gothic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Century Gothic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Garamond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Garamond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Garamond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53399"/>
              </a:buClr>
              <a:buSzPts val="900"/>
              <a:buFont typeface="Garamond"/>
              <a:buNone/>
              <a:defRPr sz="900"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453399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914400" y="1219200"/>
            <a:ext cx="10363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Char char="•"/>
              <a:defRPr b="0" i="0" sz="2000" u="none" cap="none" strike="noStrike">
                <a:solidFill>
                  <a:srgbClr val="4533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53399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rgbClr val="4533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53399"/>
              </a:buClr>
              <a:buSzPts val="1600"/>
              <a:buFont typeface="Century Gothic"/>
              <a:buChar char="•"/>
              <a:defRPr b="0" i="0" sz="1600" u="none" cap="none" strike="noStrike">
                <a:solidFill>
                  <a:srgbClr val="4533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Century Gothic"/>
              <a:buChar char="–"/>
              <a:defRPr b="0" i="0" sz="1400" u="none" cap="none" strike="noStrike">
                <a:solidFill>
                  <a:srgbClr val="4533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Century Gothic"/>
              <a:buChar char="»"/>
              <a:defRPr b="0" i="0" sz="1400" u="none" cap="none" strike="noStrike">
                <a:solidFill>
                  <a:srgbClr val="4533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Char char="»"/>
              <a:defRPr b="0" i="0" sz="1400" u="none" cap="none" strike="noStrike">
                <a:solidFill>
                  <a:srgbClr val="45339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Char char="»"/>
              <a:defRPr b="0" i="0" sz="1400" u="none" cap="none" strike="noStrike">
                <a:solidFill>
                  <a:srgbClr val="45339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Char char="»"/>
              <a:defRPr b="0" i="0" sz="1400" u="none" cap="none" strike="noStrike">
                <a:solidFill>
                  <a:srgbClr val="45339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53399"/>
              </a:buClr>
              <a:buSzPts val="1400"/>
              <a:buFont typeface="Garamond"/>
              <a:buChar char="»"/>
              <a:defRPr b="0" i="0" sz="1400" u="none" cap="none" strike="noStrike">
                <a:solidFill>
                  <a:srgbClr val="45339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5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Overview of AI4NWP activities at NOAA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1981200" y="3886200"/>
            <a:ext cx="8305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None/>
            </a:pPr>
            <a:r>
              <a:t/>
            </a:r>
            <a:endParaRPr>
              <a:solidFill>
                <a:srgbClr val="0030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entury Gothic"/>
              <a:buNone/>
            </a:pPr>
            <a:r>
              <a:rPr lang="en-US">
                <a:solidFill>
                  <a:srgbClr val="0030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Presented: Sergey Frolov, Daryl Kleist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Century Gothic"/>
              <a:buNone/>
            </a:pPr>
            <a:r>
              <a:t/>
            </a:r>
            <a:endParaRPr>
              <a:solidFill>
                <a:srgbClr val="0030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430338" lvl="0" marL="1430338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3087"/>
              </a:buClr>
              <a:buSzPts val="1200"/>
              <a:buFont typeface="Century Gothic"/>
              <a:buNone/>
            </a:pPr>
            <a:r>
              <a:rPr b="1" lang="en-US" sz="1200">
                <a:solidFill>
                  <a:srgbClr val="0030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AI4NWP tiger team</a:t>
            </a:r>
            <a:r>
              <a:rPr lang="en-US" sz="1200">
                <a:solidFill>
                  <a:srgbClr val="0030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Isidora Iankov, Jebb Stewart, Kevin Garrett, Daryl </a:t>
            </a:r>
            <a:r>
              <a:rPr lang="en-US" sz="1200">
                <a:solidFill>
                  <a:srgbClr val="003087"/>
                </a:solidFill>
              </a:rPr>
              <a:t>Kleist</a:t>
            </a:r>
            <a:r>
              <a:rPr lang="en-US" sz="1200">
                <a:solidFill>
                  <a:srgbClr val="0030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John Ten Hoeve, Corey Potvin, Adam Clark</a:t>
            </a:r>
            <a:r>
              <a:rPr lang="en-US" sz="1200">
                <a:solidFill>
                  <a:srgbClr val="003087"/>
                </a:solidFill>
              </a:rPr>
              <a:t>, Monica Youngman, Maoyi Huang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3087"/>
              </a:buClr>
              <a:buSzPts val="1200"/>
              <a:buFont typeface="Century Gothic"/>
              <a:buNone/>
            </a:pPr>
            <a:r>
              <a:rPr b="1" lang="en-US" sz="1200">
                <a:solidFill>
                  <a:srgbClr val="003087"/>
                </a:solidFill>
              </a:rPr>
              <a:t>NOAA EMC</a:t>
            </a:r>
            <a:r>
              <a:rPr lang="en-US" sz="1200">
                <a:solidFill>
                  <a:srgbClr val="003087"/>
                </a:solidFill>
              </a:rPr>
              <a:t>: Jun Wang, Sadegh Tabas</a:t>
            </a:r>
            <a:endParaRPr sz="1200">
              <a:solidFill>
                <a:srgbClr val="0030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3087"/>
              </a:buClr>
              <a:buSzPts val="1200"/>
              <a:buFont typeface="Century Gothic"/>
              <a:buNone/>
            </a:pPr>
            <a:r>
              <a:rPr b="1" lang="en-US" sz="1200">
                <a:solidFill>
                  <a:srgbClr val="003087"/>
                </a:solidFill>
              </a:rPr>
              <a:t>NOAA GSL/CIRA</a:t>
            </a:r>
            <a:r>
              <a:rPr lang="en-US" sz="1200">
                <a:solidFill>
                  <a:srgbClr val="003087"/>
                </a:solidFill>
              </a:rPr>
              <a:t>: Jacob </a:t>
            </a:r>
            <a:r>
              <a:rPr lang="en-US" sz="1200">
                <a:solidFill>
                  <a:srgbClr val="003087"/>
                </a:solidFill>
              </a:rPr>
              <a:t>Radford</a:t>
            </a:r>
            <a:r>
              <a:rPr lang="en-US" sz="1200">
                <a:solidFill>
                  <a:srgbClr val="003087"/>
                </a:solidFill>
              </a:rPr>
              <a:t>, Imme Ebert-Uphoff, </a:t>
            </a:r>
            <a:r>
              <a:rPr lang="en-US" sz="1200">
                <a:solidFill>
                  <a:srgbClr val="003087"/>
                </a:solidFill>
              </a:rPr>
              <a:t>Daniel</a:t>
            </a:r>
            <a:r>
              <a:rPr lang="en-US" sz="1200">
                <a:solidFill>
                  <a:srgbClr val="003087"/>
                </a:solidFill>
              </a:rPr>
              <a:t> Abdi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3087"/>
              </a:buClr>
              <a:buSzPts val="1200"/>
              <a:buFont typeface="Century Gothic"/>
              <a:buNone/>
            </a:pPr>
            <a:r>
              <a:rPr b="1" lang="en-US" sz="1200">
                <a:solidFill>
                  <a:srgbClr val="003087"/>
                </a:solidFill>
              </a:rPr>
              <a:t>NOAA NSSL</a:t>
            </a:r>
            <a:r>
              <a:rPr lang="en-US" sz="1200">
                <a:solidFill>
                  <a:srgbClr val="003087"/>
                </a:solidFill>
              </a:rPr>
              <a:t>: Monte Flora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3087"/>
              </a:buClr>
              <a:buSzPts val="1200"/>
              <a:buFont typeface="Century Gothic"/>
              <a:buNone/>
            </a:pPr>
            <a:r>
              <a:rPr b="1" lang="en-US" sz="1200">
                <a:solidFill>
                  <a:srgbClr val="003087"/>
                </a:solidFill>
              </a:rPr>
              <a:t>NOAA PSL</a:t>
            </a:r>
            <a:r>
              <a:rPr lang="en-US" sz="1200">
                <a:solidFill>
                  <a:srgbClr val="003087"/>
                </a:solidFill>
              </a:rPr>
              <a:t>: Tim Smith, Niraj Agarwal, Laura Slivinski, Jeff Whitaker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3087"/>
              </a:buClr>
              <a:buSzPts val="1200"/>
              <a:buFont typeface="Century Gothic"/>
              <a:buNone/>
            </a:pPr>
            <a:r>
              <a:rPr b="1" lang="en-US" sz="1200">
                <a:solidFill>
                  <a:srgbClr val="003087"/>
                </a:solidFill>
              </a:rPr>
              <a:t>EPIC</a:t>
            </a:r>
            <a:r>
              <a:rPr lang="en-US" sz="1200">
                <a:solidFill>
                  <a:srgbClr val="003087"/>
                </a:solidFill>
              </a:rPr>
              <a:t>: Mariah Pope, …</a:t>
            </a:r>
            <a:endParaRPr/>
          </a:p>
        </p:txBody>
      </p:sp>
      <p:sp>
        <p:nvSpPr>
          <p:cNvPr id="110" name="Google Shape;110;p1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17785"/>
            <a:ext cx="1141445" cy="11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5029200" y="6321622"/>
            <a:ext cx="1926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UIFCW, July 22,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Highlights of existing efforts</a:t>
            </a:r>
            <a:endParaRPr/>
          </a:p>
        </p:txBody>
      </p:sp>
      <p:sp>
        <p:nvSpPr>
          <p:cNvPr id="221" name="Google Shape;221;p8"/>
          <p:cNvSpPr txBox="1"/>
          <p:nvPr>
            <p:ph idx="1" type="body"/>
          </p:nvPr>
        </p:nvSpPr>
        <p:spPr>
          <a:xfrm>
            <a:off x="914400" y="1219200"/>
            <a:ext cx="10363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>
                <a:solidFill>
                  <a:schemeClr val="dk1"/>
                </a:solidFill>
              </a:rPr>
              <a:t>Evaluation (GSL/CIRA/NSSL/EMC)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Reforecast database from GFS I.C.,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Near real-time forecasts, 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Evaluation of precipitation and TC verification,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Spring forecasting experiment.</a:t>
            </a:r>
            <a:endParaRPr>
              <a:solidFill>
                <a:schemeClr val="dk1"/>
              </a:solidFill>
            </a:endParaRPr>
          </a:p>
          <a:p>
            <a:pPr indent="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>
                <a:solidFill>
                  <a:schemeClr val="dk1"/>
                </a:solidFill>
              </a:rPr>
              <a:t>Training of NOAA models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NSSL: WoFS-Cast,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EMC: Fine tuning of Graphcast &amp; ForeCastNetv2 on GFS/GDAS analysis, exploring use of AI-based models in ensemble forecasting, AI-based bias correction.</a:t>
            </a:r>
            <a:endParaRPr>
              <a:solidFill>
                <a:schemeClr val="dk1"/>
              </a:solidFill>
            </a:endParaRPr>
          </a:p>
          <a:p>
            <a:pPr indent="-2984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</a:rPr>
              <a:t>PSL: Training of the fully coupled</a:t>
            </a:r>
            <a:r>
              <a:rPr lang="en-US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AI4NWP model</a:t>
            </a:r>
            <a:r>
              <a:rPr lang="en-US" sz="2000">
                <a:solidFill>
                  <a:schemeClr val="dk1"/>
                </a:solidFill>
              </a:rPr>
              <a:t>,</a:t>
            </a:r>
            <a:endParaRPr sz="2000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PSL/GSL/EPIC: </a:t>
            </a:r>
            <a:r>
              <a:rPr lang="en-US" sz="2000">
                <a:solidFill>
                  <a:schemeClr val="dk1"/>
                </a:solidFill>
              </a:rPr>
              <a:t>evaluate AIFS model in the nested configuration. </a:t>
            </a:r>
            <a:endParaRPr sz="2000">
              <a:solidFill>
                <a:schemeClr val="dk1"/>
              </a:solidFill>
            </a:endParaRPr>
          </a:p>
          <a:p>
            <a:pPr indent="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>
                <a:solidFill>
                  <a:schemeClr val="dk1"/>
                </a:solidFill>
              </a:rPr>
              <a:t>Application of AI4NWP for data assimilation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PSL: cycling EnKF with AI4NWP models,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PSL/GSL: training of the GraphCast for DA applications,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EMC: evaluating feasibility of AI-based tangent-linear &amp; adjoints.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" name="Google Shape;222;p8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d227960d5_0_46"/>
          <p:cNvSpPr txBox="1"/>
          <p:nvPr>
            <p:ph type="title"/>
          </p:nvPr>
        </p:nvSpPr>
        <p:spPr>
          <a:xfrm>
            <a:off x="0" y="0"/>
            <a:ext cx="12192000" cy="76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CIRA/GSL: reforecast archive</a:t>
            </a:r>
            <a:endParaRPr/>
          </a:p>
        </p:txBody>
      </p:sp>
      <p:sp>
        <p:nvSpPr>
          <p:cNvPr id="228" name="Google Shape;228;g2ed227960d5_0_46"/>
          <p:cNvSpPr txBox="1"/>
          <p:nvPr>
            <p:ph idx="1" type="body"/>
          </p:nvPr>
        </p:nvSpPr>
        <p:spPr>
          <a:xfrm>
            <a:off x="415600" y="125536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rgbClr val="003087"/>
                </a:solidFill>
              </a:rPr>
              <a:t>Data Accessibility -</a:t>
            </a:r>
            <a:r>
              <a:rPr lang="en-US">
                <a:solidFill>
                  <a:srgbClr val="003087"/>
                </a:solidFill>
              </a:rPr>
              <a:t> </a:t>
            </a:r>
            <a:r>
              <a:rPr b="1" lang="en-US">
                <a:solidFill>
                  <a:srgbClr val="003087"/>
                </a:solidFill>
              </a:rPr>
              <a:t>Easy + open access to AIWP data is crucial!</a:t>
            </a:r>
            <a:endParaRPr b="1">
              <a:solidFill>
                <a:srgbClr val="0030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Two approaches:</a:t>
            </a:r>
            <a:endParaRPr/>
          </a:p>
        </p:txBody>
      </p:sp>
      <p:sp>
        <p:nvSpPr>
          <p:cNvPr id="229" name="Google Shape;229;g2ed227960d5_0_46"/>
          <p:cNvSpPr txBox="1"/>
          <p:nvPr/>
        </p:nvSpPr>
        <p:spPr>
          <a:xfrm>
            <a:off x="573367" y="2515000"/>
            <a:ext cx="5522700" cy="3911700"/>
          </a:xfrm>
          <a:prstGeom prst="rect">
            <a:avLst/>
          </a:prstGeom>
          <a:solidFill>
            <a:srgbClr val="B45F06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Reforecast Archive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Goal:</a:t>
            </a:r>
            <a:r>
              <a:rPr b="0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Facilitate feature-based verification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Details: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access to AIWP reforecasts (FCNv2, PW, GC) via NODD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Sep. 2020 to present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 and 12 UTC runs initialized with GFS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ed227960d5_0_46"/>
          <p:cNvSpPr txBox="1"/>
          <p:nvPr/>
        </p:nvSpPr>
        <p:spPr>
          <a:xfrm>
            <a:off x="6096167" y="2514967"/>
            <a:ext cx="5522700" cy="3911700"/>
          </a:xfrm>
          <a:prstGeom prst="rect">
            <a:avLst/>
          </a:prstGeom>
          <a:solidFill>
            <a:srgbClr val="00919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	Real-Time Visualization</a:t>
            </a:r>
            <a:b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Goal:</a:t>
            </a:r>
            <a:r>
              <a:rPr b="0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Allow viewers to develop intuition for model performance</a:t>
            </a: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Details: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Web-based viewer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Compare FCNv2, PW, GC, and AIFS to GFS and IFS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1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 and 12 UTC runs initialized with GFS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ed227960d5_0_46"/>
          <p:cNvSpPr txBox="1"/>
          <p:nvPr/>
        </p:nvSpPr>
        <p:spPr>
          <a:xfrm>
            <a:off x="415600" y="6325000"/>
            <a:ext cx="6965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https://noaa-oar-mlwp-data.s3.amazonaws.com/index.html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ed227960d5_0_46"/>
          <p:cNvSpPr txBox="1"/>
          <p:nvPr/>
        </p:nvSpPr>
        <p:spPr>
          <a:xfrm>
            <a:off x="7680167" y="6325000"/>
            <a:ext cx="40263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https://aiweather.cira.colostate.edu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d227960d5_0_55"/>
          <p:cNvSpPr txBox="1"/>
          <p:nvPr>
            <p:ph type="title"/>
          </p:nvPr>
        </p:nvSpPr>
        <p:spPr>
          <a:xfrm>
            <a:off x="0" y="0"/>
            <a:ext cx="7962000" cy="76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CIRA/GSL: precipitation evaluation</a:t>
            </a:r>
            <a:endParaRPr/>
          </a:p>
        </p:txBody>
      </p:sp>
      <p:sp>
        <p:nvSpPr>
          <p:cNvPr id="238" name="Google Shape;238;g2ed227960d5_0_55"/>
          <p:cNvSpPr txBox="1"/>
          <p:nvPr>
            <p:ph idx="1" type="body"/>
          </p:nvPr>
        </p:nvSpPr>
        <p:spPr>
          <a:xfrm>
            <a:off x="415600" y="10463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2300">
                <a:solidFill>
                  <a:srgbClr val="003087"/>
                </a:solidFill>
              </a:rPr>
              <a:t>Model evaluation -</a:t>
            </a:r>
            <a:r>
              <a:rPr lang="en-US" sz="2300">
                <a:solidFill>
                  <a:srgbClr val="003087"/>
                </a:solidFill>
              </a:rPr>
              <a:t> </a:t>
            </a:r>
            <a:r>
              <a:rPr b="1" lang="en-US" sz="2300">
                <a:solidFill>
                  <a:srgbClr val="003087"/>
                </a:solidFill>
              </a:rPr>
              <a:t>How do AIWP models perform for impactful features?</a:t>
            </a:r>
            <a:r>
              <a:rPr lang="en-US" sz="2300">
                <a:solidFill>
                  <a:srgbClr val="003087"/>
                </a:solidFill>
              </a:rPr>
              <a:t> </a:t>
            </a:r>
            <a:endParaRPr b="1" sz="2300">
              <a:solidFill>
                <a:srgbClr val="00308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9" name="Google Shape;239;g2ed227960d5_0_55"/>
          <p:cNvSpPr txBox="1"/>
          <p:nvPr/>
        </p:nvSpPr>
        <p:spPr>
          <a:xfrm>
            <a:off x="494600" y="1834767"/>
            <a:ext cx="51933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Precipitation (Only GC)</a:t>
            </a:r>
            <a:b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Applied grid-based and object-oriented verification for two years of reforecasts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GraphCast has lower RMSE and SEEPS than GFS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Over-predicts light precipitation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Under-predicts intense precipitation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2ed227960d5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74583"/>
            <a:ext cx="5689631" cy="432000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ed227960d5_0_55"/>
          <p:cNvSpPr/>
          <p:nvPr/>
        </p:nvSpPr>
        <p:spPr>
          <a:xfrm>
            <a:off x="9586633" y="2453383"/>
            <a:ext cx="2318400" cy="3432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ed227960d5_0_55"/>
          <p:cNvSpPr txBox="1"/>
          <p:nvPr/>
        </p:nvSpPr>
        <p:spPr>
          <a:xfrm>
            <a:off x="8171300" y="1561783"/>
            <a:ext cx="34104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GraphCast shows low frequency of intense precipitation 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ed227960d5_0_55"/>
          <p:cNvSpPr txBox="1"/>
          <p:nvPr/>
        </p:nvSpPr>
        <p:spPr>
          <a:xfrm>
            <a:off x="7888800" y="348433"/>
            <a:ext cx="4303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Lead:  Jacob Radford (CIRA/GSL)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2ed227960d5_0_65"/>
          <p:cNvPicPr preferRelativeResize="0"/>
          <p:nvPr/>
        </p:nvPicPr>
        <p:blipFill rotWithShape="1">
          <a:blip r:embed="rId3">
            <a:alphaModFix/>
          </a:blip>
          <a:srcRect b="-998" l="0" r="0" t="1000"/>
          <a:stretch/>
        </p:blipFill>
        <p:spPr>
          <a:xfrm>
            <a:off x="580433" y="1943659"/>
            <a:ext cx="5569201" cy="43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ed227960d5_0_65"/>
          <p:cNvSpPr txBox="1"/>
          <p:nvPr/>
        </p:nvSpPr>
        <p:spPr>
          <a:xfrm>
            <a:off x="6465917" y="3752800"/>
            <a:ext cx="5569200" cy="1713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Track results (on left):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track errors very similar between NWP and AI4WP models, except: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FCN1 a bit worse through 96 h,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GraphCast was better than all models after 96 h.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ed227960d5_0_65"/>
          <p:cNvSpPr txBox="1"/>
          <p:nvPr/>
        </p:nvSpPr>
        <p:spPr>
          <a:xfrm>
            <a:off x="356333" y="921533"/>
            <a:ext cx="6445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Verification of May-Nov 2023 Tropical Cyclone Track Forecasts using the National Hurricane Center Verification Methodology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ed227960d5_0_65"/>
          <p:cNvSpPr txBox="1"/>
          <p:nvPr/>
        </p:nvSpPr>
        <p:spPr>
          <a:xfrm>
            <a:off x="6387500" y="1770567"/>
            <a:ext cx="3999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FCN1 = FourCastNet original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FCN2 = Updated FourCastNet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GCRS = GraphCast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PGWX = PanguWeather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GFSO = NCEP GFS global Model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ECMO = ECMWF-IFS global model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ed227960d5_0_65"/>
          <p:cNvSpPr txBox="1"/>
          <p:nvPr/>
        </p:nvSpPr>
        <p:spPr>
          <a:xfrm>
            <a:off x="7827200" y="202767"/>
            <a:ext cx="43032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Team:  CIRA/CSU Tropical Cyclone and AI Groups, and GSL</a:t>
            </a:r>
            <a:b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Lead:  Mark DeMaria (CIRA)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ed227960d5_0_65"/>
          <p:cNvSpPr txBox="1"/>
          <p:nvPr/>
        </p:nvSpPr>
        <p:spPr>
          <a:xfrm>
            <a:off x="6465932" y="5688550"/>
            <a:ext cx="5569200" cy="86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Intensity results (not shown here):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AIWP models have extreme low bias.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ed227960d5_0_65"/>
          <p:cNvSpPr txBox="1"/>
          <p:nvPr>
            <p:ph type="title"/>
          </p:nvPr>
        </p:nvSpPr>
        <p:spPr>
          <a:xfrm>
            <a:off x="-3" y="0"/>
            <a:ext cx="7780200" cy="76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CIRA/GSL: TC evaluation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d227960d5_0_163"/>
          <p:cNvSpPr txBox="1"/>
          <p:nvPr>
            <p:ph type="title"/>
          </p:nvPr>
        </p:nvSpPr>
        <p:spPr>
          <a:xfrm>
            <a:off x="-26025" y="0"/>
            <a:ext cx="12218100" cy="8193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AI-Generated Global NWP Emulators in the 2024 HWT SFE</a:t>
            </a:r>
            <a:endParaRPr/>
          </a:p>
        </p:txBody>
      </p:sp>
      <p:sp>
        <p:nvSpPr>
          <p:cNvPr id="261" name="Google Shape;261;g2ed227960d5_0_163"/>
          <p:cNvSpPr txBox="1"/>
          <p:nvPr>
            <p:ph idx="1" type="body"/>
          </p:nvPr>
        </p:nvSpPr>
        <p:spPr>
          <a:xfrm>
            <a:off x="415600" y="998300"/>
            <a:ext cx="4767000" cy="5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~150 participants evaluated AI-generated global forecasts compared to operational GFS and GFS Analysis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Publicly available versions of the AI models run by CIRA: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NVIDIA’s FourCastNet V2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Huawei Cloud’s Pangu-Weather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Google’s GraphCast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Evaluations centered on the Day 7 forecast (F156 – F180) across North America with focus on area of severe weather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Subjective scores were provided on a 10-point Likert scale in comparison to GFS analysis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ed227960d5_0_1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g2ed227960d5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7375" y="1186000"/>
            <a:ext cx="6401318" cy="509352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ed227960d5_0_163"/>
          <p:cNvSpPr txBox="1"/>
          <p:nvPr/>
        </p:nvSpPr>
        <p:spPr>
          <a:xfrm>
            <a:off x="272750" y="6468350"/>
            <a:ext cx="374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courtesy of </a:t>
            </a:r>
            <a:r>
              <a:rPr b="0" i="0" lang="en-U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David Harrison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NSSL: Spring forecasting experiment results</a:t>
            </a:r>
            <a:endParaRPr/>
          </a:p>
        </p:txBody>
      </p:sp>
      <p:sp>
        <p:nvSpPr>
          <p:cNvPr id="270" name="Google Shape;270;p9"/>
          <p:cNvSpPr txBox="1"/>
          <p:nvPr>
            <p:ph idx="1" type="body"/>
          </p:nvPr>
        </p:nvSpPr>
        <p:spPr>
          <a:xfrm>
            <a:off x="5877350" y="1199725"/>
            <a:ext cx="593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 received the highest ratings on average, but GraphCast was statistically similar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models generally rated higher in strongly-forced environments; struggled with weak/subtle forcing and split-flow regimes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Derived soundings were physically realistic but very smooth – difficult to get inversions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models showed less run-to-run and day-to-day consistency than the GFS – the “best” AI model varied considerably each day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Participants impressed by current state of models but indicated there’s still work to do before they’re ready for operations</a:t>
            </a:r>
            <a:endParaRPr/>
          </a:p>
        </p:txBody>
      </p:sp>
      <p:sp>
        <p:nvSpPr>
          <p:cNvPr id="271" name="Google Shape;271;p9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2" name="Google Shape;2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75" y="1375500"/>
            <a:ext cx="5572549" cy="440213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9"/>
          <p:cNvSpPr txBox="1"/>
          <p:nvPr/>
        </p:nvSpPr>
        <p:spPr>
          <a:xfrm>
            <a:off x="272750" y="6468350"/>
            <a:ext cx="374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courtesy of </a:t>
            </a:r>
            <a:r>
              <a:rPr b="0" i="0" lang="en-U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David Harrison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d227960d5_0_128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Training of NOAA-native models</a:t>
            </a:r>
            <a:endParaRPr/>
          </a:p>
        </p:txBody>
      </p:sp>
      <p:sp>
        <p:nvSpPr>
          <p:cNvPr id="280" name="Google Shape;280;g2ed227960d5_0_128"/>
          <p:cNvSpPr txBox="1"/>
          <p:nvPr>
            <p:ph idx="1" type="body"/>
          </p:nvPr>
        </p:nvSpPr>
        <p:spPr>
          <a:xfrm>
            <a:off x="914400" y="1219200"/>
            <a:ext cx="10363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Most c</a:t>
            </a:r>
            <a:r>
              <a:rPr lang="en-US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urrent efforts are based on modification of the GraphCast code from DeepMind.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To train or fine-tune models the following had to be added (about 3-6 months of work): </a:t>
            </a:r>
            <a:endParaRPr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>
                <a:solidFill>
                  <a:schemeClr val="dk1"/>
                </a:solidFill>
              </a:rPr>
              <a:t>Prepare and stage NOAA data;</a:t>
            </a:r>
            <a:endParaRPr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>
                <a:solidFill>
                  <a:schemeClr val="dk1"/>
                </a:solidFill>
              </a:rPr>
              <a:t>Develop data loader for NOAA data;</a:t>
            </a:r>
            <a:endParaRPr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>
                <a:solidFill>
                  <a:schemeClr val="dk1"/>
                </a:solidFill>
              </a:rPr>
              <a:t>Modify </a:t>
            </a:r>
            <a:r>
              <a:rPr lang="en-US">
                <a:solidFill>
                  <a:schemeClr val="dk1"/>
                </a:solidFill>
              </a:rPr>
              <a:t>GraphCast</a:t>
            </a:r>
            <a:r>
              <a:rPr lang="en-US">
                <a:solidFill>
                  <a:schemeClr val="dk1"/>
                </a:solidFill>
              </a:rPr>
              <a:t> code to work with NOAA grids and variables;</a:t>
            </a:r>
            <a:endParaRPr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>
                <a:solidFill>
                  <a:schemeClr val="dk1"/>
                </a:solidFill>
              </a:rPr>
              <a:t>Develop training harness that works on multiple GPUs.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This has been undertaken in parallel by at least 3 groups at NOAA: EMC, NSSL, PSL/GSL.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1" name="Google Shape;281;g2ed227960d5_0_128"/>
          <p:cNvSpPr txBox="1"/>
          <p:nvPr>
            <p:ph idx="12" type="sldNum"/>
          </p:nvPr>
        </p:nvSpPr>
        <p:spPr>
          <a:xfrm>
            <a:off x="9652000" y="64008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d227960d5_0_26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NSSL: WoFS-cast</a:t>
            </a:r>
            <a:endParaRPr/>
          </a:p>
        </p:txBody>
      </p:sp>
      <p:sp>
        <p:nvSpPr>
          <p:cNvPr id="288" name="Google Shape;288;g2ed227960d5_0_26"/>
          <p:cNvSpPr txBox="1"/>
          <p:nvPr>
            <p:ph idx="1" type="body"/>
          </p:nvPr>
        </p:nvSpPr>
        <p:spPr>
          <a:xfrm>
            <a:off x="636450" y="5214950"/>
            <a:ext cx="10641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>
                <a:solidFill>
                  <a:schemeClr val="dk1"/>
                </a:solidFill>
              </a:rPr>
              <a:t>Modified GraphCast to allow for the regional domain with corrective diffusion.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>
                <a:solidFill>
                  <a:schemeClr val="dk1"/>
                </a:solidFill>
              </a:rPr>
              <a:t>Trained on the archive of the WoFS forecasts.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9" name="Google Shape;289;g2ed227960d5_0_26"/>
          <p:cNvSpPr txBox="1"/>
          <p:nvPr>
            <p:ph idx="12" type="sldNum"/>
          </p:nvPr>
        </p:nvSpPr>
        <p:spPr>
          <a:xfrm>
            <a:off x="9652000" y="64008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0" name="Google Shape;290;g2ed227960d5_0_26"/>
          <p:cNvPicPr preferRelativeResize="0"/>
          <p:nvPr/>
        </p:nvPicPr>
        <p:blipFill rotWithShape="1">
          <a:blip r:embed="rId3">
            <a:alphaModFix/>
          </a:blip>
          <a:srcRect b="0" l="9029" r="9036" t="11111"/>
          <a:stretch/>
        </p:blipFill>
        <p:spPr>
          <a:xfrm>
            <a:off x="2343700" y="1349200"/>
            <a:ext cx="6715074" cy="36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2ed227960d5_0_26"/>
          <p:cNvSpPr txBox="1"/>
          <p:nvPr/>
        </p:nvSpPr>
        <p:spPr>
          <a:xfrm>
            <a:off x="2685450" y="820578"/>
            <a:ext cx="25773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WoFS (NWP)</a:t>
            </a:r>
            <a:endParaRPr b="1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ed227960d5_0_26"/>
          <p:cNvSpPr txBox="1"/>
          <p:nvPr/>
        </p:nvSpPr>
        <p:spPr>
          <a:xfrm>
            <a:off x="6465400" y="820575"/>
            <a:ext cx="2059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WoFSCast</a:t>
            </a:r>
            <a:endParaRPr b="1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ed227960d5_0_26"/>
          <p:cNvSpPr txBox="1"/>
          <p:nvPr/>
        </p:nvSpPr>
        <p:spPr>
          <a:xfrm>
            <a:off x="272750" y="6468350"/>
            <a:ext cx="374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courtesy of </a:t>
            </a:r>
            <a:r>
              <a:rPr b="0" i="0" lang="en-U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Potvin, Flora et.al.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ed227960d5_0_135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EMC: Training on GFS analysis</a:t>
            </a:r>
            <a:endParaRPr/>
          </a:p>
        </p:txBody>
      </p:sp>
      <p:sp>
        <p:nvSpPr>
          <p:cNvPr id="300" name="Google Shape;300;g2ed227960d5_0_135"/>
          <p:cNvSpPr txBox="1"/>
          <p:nvPr>
            <p:ph idx="1" type="body"/>
          </p:nvPr>
        </p:nvSpPr>
        <p:spPr>
          <a:xfrm>
            <a:off x="6096000" y="1219200"/>
            <a:ext cx="5181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>
                <a:solidFill>
                  <a:schemeClr val="dk1"/>
                </a:solidFill>
              </a:rPr>
              <a:t>Goal</a:t>
            </a:r>
            <a:r>
              <a:rPr lang="en-US">
                <a:solidFill>
                  <a:schemeClr val="dk1"/>
                </a:solidFill>
              </a:rPr>
              <a:t>: improve GraphCast forecasts from GFS initial conditions. 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>
                <a:solidFill>
                  <a:schemeClr val="dk1"/>
                </a:solidFill>
              </a:rPr>
              <a:t>Approach</a:t>
            </a:r>
            <a:r>
              <a:rPr lang="en-US">
                <a:solidFill>
                  <a:schemeClr val="dk1"/>
                </a:solidFill>
              </a:rPr>
              <a:t>: train and fine tune public GraphCast on the archive of GFS operational analysis. 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First </a:t>
            </a:r>
            <a:r>
              <a:rPr b="1" lang="en-US">
                <a:solidFill>
                  <a:schemeClr val="dk1"/>
                </a:solidFill>
              </a:rPr>
              <a:t>results </a:t>
            </a:r>
            <a:r>
              <a:rPr lang="en-US">
                <a:solidFill>
                  <a:schemeClr val="dk1"/>
                </a:solidFill>
              </a:rPr>
              <a:t>are encouraging. More analysis and fine tuning are underway.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1" name="Google Shape;301;g2ed227960d5_0_135"/>
          <p:cNvSpPr txBox="1"/>
          <p:nvPr>
            <p:ph idx="12" type="sldNum"/>
          </p:nvPr>
        </p:nvSpPr>
        <p:spPr>
          <a:xfrm>
            <a:off x="9652000" y="64008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g2ed227960d5_0_135"/>
          <p:cNvPicPr preferRelativeResize="0"/>
          <p:nvPr/>
        </p:nvPicPr>
        <p:blipFill rotWithShape="1">
          <a:blip r:embed="rId3">
            <a:alphaModFix/>
          </a:blip>
          <a:srcRect b="0" l="0" r="0" t="4816"/>
          <a:stretch/>
        </p:blipFill>
        <p:spPr>
          <a:xfrm>
            <a:off x="6308950" y="4417450"/>
            <a:ext cx="3072251" cy="15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ed227960d5_0_135"/>
          <p:cNvPicPr preferRelativeResize="0"/>
          <p:nvPr/>
        </p:nvPicPr>
        <p:blipFill rotWithShape="1">
          <a:blip r:embed="rId4">
            <a:alphaModFix/>
          </a:blip>
          <a:srcRect b="0" l="0" r="0" t="11684"/>
          <a:stretch/>
        </p:blipFill>
        <p:spPr>
          <a:xfrm>
            <a:off x="1025375" y="4209625"/>
            <a:ext cx="4103352" cy="18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ed227960d5_0_135"/>
          <p:cNvSpPr txBox="1"/>
          <p:nvPr/>
        </p:nvSpPr>
        <p:spPr>
          <a:xfrm>
            <a:off x="6491800" y="3880700"/>
            <a:ext cx="30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and validation loss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ed227960d5_0_135"/>
          <p:cNvSpPr txBox="1"/>
          <p:nvPr/>
        </p:nvSpPr>
        <p:spPr>
          <a:xfrm>
            <a:off x="1444775" y="3840675"/>
            <a:ext cx="334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T2M bias (CONUS, 24 hour forecast)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g2ed227960d5_0_135"/>
          <p:cNvCxnSpPr/>
          <p:nvPr/>
        </p:nvCxnSpPr>
        <p:spPr>
          <a:xfrm rot="10800000">
            <a:off x="1714500" y="5689175"/>
            <a:ext cx="0" cy="396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7" name="Google Shape;307;g2ed227960d5_0_135"/>
          <p:cNvSpPr txBox="1"/>
          <p:nvPr/>
        </p:nvSpPr>
        <p:spPr>
          <a:xfrm>
            <a:off x="1714500" y="6131925"/>
            <a:ext cx="37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switch to fine-tuned model</a:t>
            </a:r>
            <a:endParaRPr b="0" i="0" sz="14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g2ed227960d5_0_135"/>
          <p:cNvSpPr txBox="1"/>
          <p:nvPr/>
        </p:nvSpPr>
        <p:spPr>
          <a:xfrm>
            <a:off x="272750" y="6468350"/>
            <a:ext cx="439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courtesy of </a:t>
            </a:r>
            <a:r>
              <a:rPr b="0" i="0" lang="en-U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Wang, Tabas, Cui, Ling, Fu, Du, Row, Carley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2ed227960d5_0_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8430" y="927138"/>
            <a:ext cx="3154084" cy="27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ed227960d5_0_135"/>
          <p:cNvSpPr/>
          <p:nvPr/>
        </p:nvSpPr>
        <p:spPr>
          <a:xfrm>
            <a:off x="2818300" y="1415350"/>
            <a:ext cx="1763100" cy="9435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g2ed227960d5_0_135"/>
          <p:cNvSpPr txBox="1"/>
          <p:nvPr/>
        </p:nvSpPr>
        <p:spPr>
          <a:xfrm>
            <a:off x="5760000" y="6159450"/>
            <a:ext cx="5756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More information via Poster (Jun Wang et al.) and Talk (Sadegh Tabas, Thursday)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ed227960d5_0_149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PSL/GSL/DeepMind: GraphUFS for DA and coupled prediction  </a:t>
            </a:r>
            <a:endParaRPr/>
          </a:p>
        </p:txBody>
      </p:sp>
      <p:sp>
        <p:nvSpPr>
          <p:cNvPr id="318" name="Google Shape;318;g2ed227960d5_0_149"/>
          <p:cNvSpPr txBox="1"/>
          <p:nvPr>
            <p:ph idx="1" type="body"/>
          </p:nvPr>
        </p:nvSpPr>
        <p:spPr>
          <a:xfrm>
            <a:off x="5611100" y="1355575"/>
            <a:ext cx="6234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>
                <a:solidFill>
                  <a:schemeClr val="dk1"/>
                </a:solidFill>
              </a:rPr>
              <a:t>Goal</a:t>
            </a:r>
            <a:r>
              <a:rPr lang="en-US">
                <a:solidFill>
                  <a:schemeClr val="dk1"/>
                </a:solidFill>
              </a:rPr>
              <a:t>: develop a model to facilitate coupled data assimilation. 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>
                <a:solidFill>
                  <a:schemeClr val="dk1"/>
                </a:solidFill>
              </a:rPr>
              <a:t>Approach</a:t>
            </a:r>
            <a:r>
              <a:rPr lang="en-US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Increase set of variables to be compatible with data assimilation requirements.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Train on model levels using GEFSv13 replay dataset.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>
                <a:solidFill>
                  <a:schemeClr val="dk1"/>
                </a:solidFill>
              </a:rPr>
              <a:t>Results: </a:t>
            </a:r>
            <a:endParaRPr b="1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First generation of models are trained and undergoing evaluation.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g2ed227960d5_0_149"/>
          <p:cNvSpPr txBox="1"/>
          <p:nvPr>
            <p:ph idx="12" type="sldNum"/>
          </p:nvPr>
        </p:nvSpPr>
        <p:spPr>
          <a:xfrm>
            <a:off x="9652000" y="64008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0" name="Google Shape;320;g2ed227960d5_0_149"/>
          <p:cNvGraphicFramePr/>
          <p:nvPr/>
        </p:nvGraphicFramePr>
        <p:xfrm>
          <a:off x="718700" y="147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{32E7F9A2-C732-4F66-ABB6-4B134E606FD2}</a:tableStyleId>
              </a:tblPr>
              <a:tblGrid>
                <a:gridCol w="1107275"/>
                <a:gridCol w="1107275"/>
                <a:gridCol w="1107275"/>
                <a:gridCol w="1107275"/>
              </a:tblGrid>
              <a:tr h="7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variable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GraphCast from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DeepMind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GraphUFS DA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GraphUFS coupled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Surface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 variables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MSLP-&gt;Ps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-”-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Land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none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+soil</a:t>
                      </a:r>
                      <a:b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+snow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-”-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3D atmos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T,U,V,Z,Q,W </a:t>
                      </a:r>
                      <a:br>
                        <a:rPr lang="en-US" sz="1400" u="none" cap="none" strike="noStrike"/>
                      </a:br>
                      <a:r>
                        <a:rPr lang="en-US" sz="1400" u="none" cap="none" strike="noStrike"/>
                        <a:t>13 or 37 levels top of 50 HPa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+ ozone</a:t>
                      </a:r>
                      <a:b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+ 7  cloud variables </a:t>
                      </a:r>
                      <a:b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+ 40 model levels up to 1 Pa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-”-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Ice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none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none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+ ice conc and  thickness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Ocean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none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none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+ sst, ssh, T, S, U,V, to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00 meters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6096000" y="1219200"/>
            <a:ext cx="5181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State of science at ECMWF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Current activities at NOAA: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</a:pPr>
            <a:r>
              <a:rPr lang="en-US">
                <a:solidFill>
                  <a:schemeClr val="dk1"/>
                </a:solidFill>
              </a:rPr>
              <a:t>Recommendations from the AI4NWP workshop report.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</a:pPr>
            <a:r>
              <a:rPr lang="en-US">
                <a:solidFill>
                  <a:schemeClr val="dk1"/>
                </a:solidFill>
              </a:rPr>
              <a:t>Highlights of current activities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Strategies for convergence across NOAA</a:t>
            </a:r>
            <a:endParaRPr>
              <a:solidFill>
                <a:schemeClr val="dk1"/>
              </a:solidFill>
            </a:endParaRPr>
          </a:p>
          <a:p>
            <a:pPr indent="-215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entury Gothic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ience Magazine on X: &quot;Trained on four decades of ..." id="120" name="Google Shape;1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76" y="762000"/>
            <a:ext cx="4789311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8fd76b1fd_1_0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PSL: Cycling with emulators</a:t>
            </a:r>
            <a:endParaRPr/>
          </a:p>
        </p:txBody>
      </p:sp>
      <p:sp>
        <p:nvSpPr>
          <p:cNvPr id="327" name="Google Shape;327;g2e8fd76b1fd_1_0"/>
          <p:cNvSpPr txBox="1"/>
          <p:nvPr>
            <p:ph idx="1" type="body"/>
          </p:nvPr>
        </p:nvSpPr>
        <p:spPr>
          <a:xfrm>
            <a:off x="279250" y="4448600"/>
            <a:ext cx="10998600" cy="16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Assimilation of surface pressure only observations as in 20CrV3 reanalysis using </a:t>
            </a:r>
            <a:r>
              <a:rPr lang="en-US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EnSrKF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All deterministic AI4NWP models grow instabilities and “blow-up”.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Path forward: train our own models that can be resilient to high-frequency noise in initial conditions, reduce non-physical noise in the analysis states.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8" name="Google Shape;328;g2e8fd76b1fd_1_0"/>
          <p:cNvSpPr txBox="1"/>
          <p:nvPr>
            <p:ph idx="12" type="sldNum"/>
          </p:nvPr>
        </p:nvSpPr>
        <p:spPr>
          <a:xfrm>
            <a:off x="9652000" y="64008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g2e8fd76b1fd_1_0"/>
          <p:cNvSpPr txBox="1"/>
          <p:nvPr/>
        </p:nvSpPr>
        <p:spPr>
          <a:xfrm>
            <a:off x="17925" y="6485675"/>
            <a:ext cx="36819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more Thursday pm Whitaker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g2e8fd76b1fd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250" y="1336425"/>
            <a:ext cx="3290200" cy="24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e8fd76b1fd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1450" y="1388388"/>
            <a:ext cx="3153773" cy="236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e8fd76b1fd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5950" y="1442100"/>
            <a:ext cx="3681899" cy="2810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Moving forward: balancing fast progress and need for convergence</a:t>
            </a:r>
            <a:endParaRPr/>
          </a:p>
        </p:txBody>
      </p:sp>
      <p:sp>
        <p:nvSpPr>
          <p:cNvPr id="338" name="Google Shape;338;p10"/>
          <p:cNvSpPr txBox="1"/>
          <p:nvPr>
            <p:ph idx="1" type="body"/>
          </p:nvPr>
        </p:nvSpPr>
        <p:spPr>
          <a:xfrm>
            <a:off x="914400" y="3886200"/>
            <a:ext cx="103632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Ideas for </a:t>
            </a:r>
            <a:r>
              <a:rPr lang="en-US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convergence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</a:pPr>
            <a:r>
              <a:rPr lang="en-US">
                <a:solidFill>
                  <a:schemeClr val="dk1"/>
                </a:solidFill>
              </a:rPr>
              <a:t>EPIC is developing website to highlight and connect activities across NOAA.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</a:pPr>
            <a:r>
              <a:rPr lang="en-US">
                <a:solidFill>
                  <a:schemeClr val="dk1"/>
                </a:solidFill>
              </a:rPr>
              <a:t>EPIC/PSL/GSL: evaluating suitability of Anemoi/AIFS as platform for convergence of AI4NWP activities.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</a:pPr>
            <a:r>
              <a:rPr lang="en-US">
                <a:solidFill>
                  <a:schemeClr val="dk1"/>
                </a:solidFill>
              </a:rPr>
              <a:t>GSL/PSL/EPIC: developing verification pipeline for models over CONUS.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>
                <a:solidFill>
                  <a:schemeClr val="dk1"/>
                </a:solidFill>
              </a:rPr>
              <a:t>EMC/EPIC/GSL/PSL/?: could we converge on the </a:t>
            </a:r>
            <a:r>
              <a:rPr lang="en-US">
                <a:solidFill>
                  <a:schemeClr val="dk1"/>
                </a:solidFill>
              </a:rPr>
              <a:t>official</a:t>
            </a:r>
            <a:r>
              <a:rPr lang="en-US">
                <a:solidFill>
                  <a:schemeClr val="dk1"/>
                </a:solidFill>
              </a:rPr>
              <a:t> R2O </a:t>
            </a:r>
            <a:r>
              <a:rPr lang="en-US">
                <a:solidFill>
                  <a:schemeClr val="dk1"/>
                </a:solidFill>
              </a:rPr>
              <a:t>pipeline for training and evaluation</a:t>
            </a:r>
            <a:r>
              <a:rPr lang="en-US">
                <a:solidFill>
                  <a:schemeClr val="dk1"/>
                </a:solidFill>
              </a:rPr>
              <a:t>? 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</a:pPr>
            <a:r>
              <a:rPr lang="en-US">
                <a:solidFill>
                  <a:schemeClr val="dk1"/>
                </a:solidFill>
              </a:rPr>
              <a:t>Investigating path forward to generate high-resolution, high-quality training data.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9" name="Google Shape;339;p10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0" name="Google Shape;340;p10"/>
          <p:cNvSpPr/>
          <p:nvPr/>
        </p:nvSpPr>
        <p:spPr>
          <a:xfrm>
            <a:off x="3733800" y="1981200"/>
            <a:ext cx="7620000" cy="30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Overlock"/>
              <a:buNone/>
            </a:pPr>
            <a:r>
              <a:t/>
            </a:r>
            <a:endParaRPr b="0" i="0" sz="2000" u="none" cap="none" strike="noStrike">
              <a:solidFill>
                <a:srgbClr val="45339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>
            <a:off x="304800" y="1885890"/>
            <a:ext cx="9412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1281850" y="2473522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0"/>
          <p:cNvSpPr txBox="1"/>
          <p:nvPr/>
        </p:nvSpPr>
        <p:spPr>
          <a:xfrm>
            <a:off x="3200400" y="2473522"/>
            <a:ext cx="9509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0"/>
          <p:cNvSpPr txBox="1"/>
          <p:nvPr/>
        </p:nvSpPr>
        <p:spPr>
          <a:xfrm>
            <a:off x="5715000" y="2473521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0"/>
          <p:cNvSpPr txBox="1"/>
          <p:nvPr/>
        </p:nvSpPr>
        <p:spPr>
          <a:xfrm>
            <a:off x="8345501" y="2473521"/>
            <a:ext cx="9509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>
            <a:off x="10754727" y="2449695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10"/>
          <p:cNvCxnSpPr/>
          <p:nvPr/>
        </p:nvCxnSpPr>
        <p:spPr>
          <a:xfrm>
            <a:off x="5410200" y="1332011"/>
            <a:ext cx="583816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8" name="Google Shape;348;p10"/>
          <p:cNvSpPr txBox="1"/>
          <p:nvPr/>
        </p:nvSpPr>
        <p:spPr>
          <a:xfrm>
            <a:off x="5568336" y="964107"/>
            <a:ext cx="4044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Grass-roots independent progress across NOAA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10"/>
          <p:cNvCxnSpPr/>
          <p:nvPr/>
        </p:nvCxnSpPr>
        <p:spPr>
          <a:xfrm>
            <a:off x="8686800" y="1828800"/>
            <a:ext cx="256156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0" name="Google Shape;350;p10"/>
          <p:cNvSpPr txBox="1"/>
          <p:nvPr/>
        </p:nvSpPr>
        <p:spPr>
          <a:xfrm>
            <a:off x="8640652" y="1526977"/>
            <a:ext cx="19447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for convergence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Status of AI forecasting at ECMWF</a:t>
            </a:r>
            <a:endParaRPr/>
          </a:p>
        </p:txBody>
      </p:sp>
      <p:sp>
        <p:nvSpPr>
          <p:cNvPr id="126" name="Google Shape;126;p3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62001"/>
            <a:ext cx="4017743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3"/>
          <p:cNvCxnSpPr/>
          <p:nvPr/>
        </p:nvCxnSpPr>
        <p:spPr>
          <a:xfrm rot="10800000">
            <a:off x="4656663" y="2074277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9" name="Google Shape;129;p3"/>
          <p:cNvSpPr txBox="1"/>
          <p:nvPr/>
        </p:nvSpPr>
        <p:spPr>
          <a:xfrm>
            <a:off x="5410200" y="1905000"/>
            <a:ext cx="4453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ERA5 performance is flat (circa IFS from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3"/>
          <p:cNvCxnSpPr/>
          <p:nvPr/>
        </p:nvCxnSpPr>
        <p:spPr>
          <a:xfrm rot="10800000">
            <a:off x="4656663" y="1859153"/>
            <a:ext cx="7620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" name="Google Shape;131;p3"/>
          <p:cNvSpPr txBox="1"/>
          <p:nvPr/>
        </p:nvSpPr>
        <p:spPr>
          <a:xfrm>
            <a:off x="5418663" y="1672999"/>
            <a:ext cx="40719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IFS ops continue to improve at ~1% a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3"/>
          <p:cNvCxnSpPr/>
          <p:nvPr/>
        </p:nvCxnSpPr>
        <p:spPr>
          <a:xfrm rot="10800000">
            <a:off x="4656663" y="1498313"/>
            <a:ext cx="7620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3" name="Google Shape;133;p3"/>
          <p:cNvSpPr txBox="1"/>
          <p:nvPr/>
        </p:nvSpPr>
        <p:spPr>
          <a:xfrm>
            <a:off x="5418663" y="1167825"/>
            <a:ext cx="5257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AIFS v2 is a leap forward (equivalent to the last 7 years of advancement in deterministic IFS)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PS for 500 hPa geopotential for IFS ENS and AIFS ENS"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4393913"/>
            <a:ext cx="3725812" cy="223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886408" y="3843755"/>
            <a:ext cx="3886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Ensemble performance of AIFSv3 is similar to IFS ensemble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d227960d5_0_0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Status of AI forecasting at ECMWF</a:t>
            </a:r>
            <a:endParaRPr/>
          </a:p>
        </p:txBody>
      </p:sp>
      <p:sp>
        <p:nvSpPr>
          <p:cNvPr id="141" name="Google Shape;141;g2ed227960d5_0_0"/>
          <p:cNvSpPr txBox="1"/>
          <p:nvPr>
            <p:ph idx="1" type="body"/>
          </p:nvPr>
        </p:nvSpPr>
        <p:spPr>
          <a:xfrm>
            <a:off x="6468537" y="3098513"/>
            <a:ext cx="4809000" cy="29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January 2023: evaluation of external models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Summer 2023: AIFS development commences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Fall 2023: AIFS V1 introduced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Winter 2024: AIFS V2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Spring 2024: LAM AIFS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>
                <a:solidFill>
                  <a:schemeClr val="dk1"/>
                </a:solidFill>
              </a:rPr>
              <a:t>Summer 2024: Ensemble AIFS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g2ed227960d5_0_0"/>
          <p:cNvSpPr txBox="1"/>
          <p:nvPr>
            <p:ph idx="12" type="sldNum"/>
          </p:nvPr>
        </p:nvSpPr>
        <p:spPr>
          <a:xfrm>
            <a:off x="9652000" y="64008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g2ed227960d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62001"/>
            <a:ext cx="4017742" cy="2895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g2ed227960d5_0_0"/>
          <p:cNvCxnSpPr/>
          <p:nvPr/>
        </p:nvCxnSpPr>
        <p:spPr>
          <a:xfrm rot="10800000">
            <a:off x="4656663" y="2074277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" name="Google Shape;145;g2ed227960d5_0_0"/>
          <p:cNvSpPr txBox="1"/>
          <p:nvPr/>
        </p:nvSpPr>
        <p:spPr>
          <a:xfrm>
            <a:off x="5410200" y="1905000"/>
            <a:ext cx="445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ERA5 performance is flat (circa IFS from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g2ed227960d5_0_0"/>
          <p:cNvCxnSpPr/>
          <p:nvPr/>
        </p:nvCxnSpPr>
        <p:spPr>
          <a:xfrm rot="10800000">
            <a:off x="4656663" y="1859153"/>
            <a:ext cx="7620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7" name="Google Shape;147;g2ed227960d5_0_0"/>
          <p:cNvSpPr txBox="1"/>
          <p:nvPr/>
        </p:nvSpPr>
        <p:spPr>
          <a:xfrm>
            <a:off x="5418663" y="1672999"/>
            <a:ext cx="407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IFS ops continue to improve at ~1% a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g2ed227960d5_0_0"/>
          <p:cNvCxnSpPr/>
          <p:nvPr/>
        </p:nvCxnSpPr>
        <p:spPr>
          <a:xfrm rot="10800000">
            <a:off x="4656663" y="1498313"/>
            <a:ext cx="7620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9" name="Google Shape;149;g2ed227960d5_0_0"/>
          <p:cNvSpPr txBox="1"/>
          <p:nvPr/>
        </p:nvSpPr>
        <p:spPr>
          <a:xfrm>
            <a:off x="5418663" y="1167825"/>
            <a:ext cx="5257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AIFS v2 is a leap forward (equivalent to the last 7 years of advancement in deterministic IFS)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PS for 500 hPa geopotential for IFS ENS and AIFS ENS" id="150" name="Google Shape;150;g2ed227960d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4393913"/>
            <a:ext cx="3725812" cy="223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ed227960d5_0_0"/>
          <p:cNvSpPr txBox="1"/>
          <p:nvPr/>
        </p:nvSpPr>
        <p:spPr>
          <a:xfrm>
            <a:off x="886408" y="3843755"/>
            <a:ext cx="388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Ensemble performance of AIFSv3 is similar to IFS ensemble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happening at NOAA</a:t>
            </a:r>
            <a:endParaRPr/>
          </a:p>
        </p:txBody>
      </p:sp>
      <p:sp>
        <p:nvSpPr>
          <p:cNvPr id="157" name="Google Shape;157;p4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3581400" y="5867400"/>
            <a:ext cx="7620000" cy="30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Overlock"/>
              <a:buNone/>
            </a:pPr>
            <a:r>
              <a:t/>
            </a:r>
            <a:endParaRPr b="0" i="0" sz="2000" u="none" cap="none" strike="noStrike">
              <a:solidFill>
                <a:srgbClr val="45339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1524000" y="2314545"/>
            <a:ext cx="9677400" cy="30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399"/>
              </a:buClr>
              <a:buSzPts val="2000"/>
              <a:buFont typeface="Overlock"/>
              <a:buNone/>
            </a:pPr>
            <a:r>
              <a:t/>
            </a:r>
            <a:endParaRPr b="0" i="0" sz="2000" u="none" cap="none" strike="noStrike">
              <a:solidFill>
                <a:srgbClr val="45339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152400" y="2266890"/>
            <a:ext cx="11544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ECMWF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152400" y="5772090"/>
            <a:ext cx="9412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1129450" y="6359722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3048000" y="6359722"/>
            <a:ext cx="9509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5562600" y="6359721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8193101" y="6359721"/>
            <a:ext cx="9509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10602327" y="6335895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1447800" y="1978223"/>
            <a:ext cx="1508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starts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3523450" y="1978223"/>
            <a:ext cx="10711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AIFS starts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4876800" y="1978223"/>
            <a:ext cx="8226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AIFS v1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6022822" y="1978223"/>
            <a:ext cx="8226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AIFS v2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7543800" y="1978223"/>
            <a:ext cx="8226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AIFS v3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8653447" y="1978223"/>
            <a:ext cx="12202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AIFS release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2667000" y="4139039"/>
            <a:ext cx="203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UFS workshop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AI4NWP group formed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4856153" y="4139039"/>
            <a:ext cx="168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AI4NWP workshop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(see BAMS report)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7239000" y="4139039"/>
            <a:ext cx="168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House focus on AI4NWP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4"/>
          <p:cNvCxnSpPr/>
          <p:nvPr/>
        </p:nvCxnSpPr>
        <p:spPr>
          <a:xfrm>
            <a:off x="5257800" y="5218211"/>
            <a:ext cx="583816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7" name="Google Shape;177;p4"/>
          <p:cNvSpPr txBox="1"/>
          <p:nvPr/>
        </p:nvSpPr>
        <p:spPr>
          <a:xfrm>
            <a:off x="5415936" y="4850307"/>
            <a:ext cx="40446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Grass-roots independent progress across NOAA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4"/>
          <p:cNvCxnSpPr/>
          <p:nvPr/>
        </p:nvCxnSpPr>
        <p:spPr>
          <a:xfrm>
            <a:off x="8534400" y="5715000"/>
            <a:ext cx="256156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9" name="Google Shape;179;p4"/>
          <p:cNvSpPr txBox="1"/>
          <p:nvPr/>
        </p:nvSpPr>
        <p:spPr>
          <a:xfrm>
            <a:off x="8488252" y="5413177"/>
            <a:ext cx="19447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for convergence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Highlights from the AI4NWP report</a:t>
            </a:r>
            <a:endParaRPr/>
          </a:p>
        </p:txBody>
      </p:sp>
      <p:sp>
        <p:nvSpPr>
          <p:cNvPr id="185" name="Google Shape;185;p5"/>
          <p:cNvSpPr txBox="1"/>
          <p:nvPr>
            <p:ph idx="1" type="body"/>
          </p:nvPr>
        </p:nvSpPr>
        <p:spPr>
          <a:xfrm>
            <a:off x="4953000" y="1219200"/>
            <a:ext cx="70941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Urgency to act: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is developing rapidly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has been demonstrated by the private industry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Investment at ECMWF (~20 FTE), UKMO (~20 FTE) and private sector (multiple of ~10 FTEs and several organizations).</a:t>
            </a:r>
            <a:endParaRPr/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6" name="Google Shape;186;p5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676400"/>
            <a:ext cx="4054249" cy="266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over Bulletin of the American Meteorological Society" id="188" name="Google Shape;18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2984" y="3886200"/>
            <a:ext cx="1270000" cy="167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9" name="Google Shape;18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4576975"/>
            <a:ext cx="2198925" cy="21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/>
        </p:nvSpPr>
        <p:spPr>
          <a:xfrm>
            <a:off x="2884725" y="6259200"/>
            <a:ext cx="4419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https://doi.org/10.1175/BAMS-D-24-0062.1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d227960d5_0_15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Highlights from the AI4NWP report</a:t>
            </a:r>
            <a:endParaRPr/>
          </a:p>
        </p:txBody>
      </p:sp>
      <p:sp>
        <p:nvSpPr>
          <p:cNvPr id="196" name="Google Shape;196;g2ed227960d5_0_15"/>
          <p:cNvSpPr txBox="1"/>
          <p:nvPr>
            <p:ph idx="1" type="body"/>
          </p:nvPr>
        </p:nvSpPr>
        <p:spPr>
          <a:xfrm>
            <a:off x="4953000" y="1219200"/>
            <a:ext cx="70941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forecasts represent the majority of computational expenses at NOAA R&amp;D and operations.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Replacing ensemble forecasts with AI4NWP tools presents a great opportunity for both skill improvement and cost reduction.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Significantly large ensembles should: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represent extreme events,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initial conditions.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cost of R2O, operational forecasts, and reanalysis production.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Excitement for NOAA to do things differently, be more agile!</a:t>
            </a:r>
            <a:endParaRPr/>
          </a:p>
        </p:txBody>
      </p:sp>
      <p:sp>
        <p:nvSpPr>
          <p:cNvPr id="197" name="Google Shape;197;g2ed227960d5_0_15"/>
          <p:cNvSpPr txBox="1"/>
          <p:nvPr>
            <p:ph idx="12" type="sldNum"/>
          </p:nvPr>
        </p:nvSpPr>
        <p:spPr>
          <a:xfrm>
            <a:off x="9652000" y="64008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g2ed227960d5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676400"/>
            <a:ext cx="4054250" cy="266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over Bulletin of the American Meteorological Society" id="199" name="Google Shape;199;g2ed227960d5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2984" y="3886200"/>
            <a:ext cx="1270000" cy="167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0" name="Google Shape;200;g2ed227960d5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4576975"/>
            <a:ext cx="2198925" cy="21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ed227960d5_0_15"/>
          <p:cNvSpPr txBox="1"/>
          <p:nvPr/>
        </p:nvSpPr>
        <p:spPr>
          <a:xfrm>
            <a:off x="2884725" y="6259200"/>
            <a:ext cx="4419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https://doi.org/10.1175/BAMS-D-24-0062.1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Grand challenge 1: Focus on global coupled ensemble forecast</a:t>
            </a:r>
            <a:endParaRPr/>
          </a:p>
        </p:txBody>
      </p:sp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914400" y="1219200"/>
            <a:ext cx="10363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 the GEFS system using AI capabilities:</a:t>
            </a:r>
            <a:endParaRPr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Start with GEFSv12 parallel (demonstration) forecasts</a:t>
            </a:r>
            <a:endParaRPr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Develop coupled ML emulators for Medium-Range Weather and S2S forecasts </a:t>
            </a:r>
            <a:endParaRPr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Develop ML emulators for short forecasts for use in Data Assimilation (DA) </a:t>
            </a:r>
            <a:endParaRPr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AI-based large ensembles for both short and long forecasts </a:t>
            </a:r>
            <a:endParaRPr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Processing, knowledge discovery for large ensemble forecast guidance</a:t>
            </a:r>
            <a:endParaRPr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Downstream positive impact on reanalysis development and DA innovation 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entury Gothic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08" name="Google Shape;208;p6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Grand challenge 2: data-driven models for km- (storm) scale </a:t>
            </a:r>
            <a:endParaRPr/>
          </a:p>
        </p:txBody>
      </p:sp>
      <p:sp>
        <p:nvSpPr>
          <p:cNvPr id="214" name="Google Shape;214;p7"/>
          <p:cNvSpPr txBox="1"/>
          <p:nvPr>
            <p:ph idx="1" type="body"/>
          </p:nvPr>
        </p:nvSpPr>
        <p:spPr>
          <a:xfrm>
            <a:off x="914400" y="1219200"/>
            <a:ext cx="10363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AI-based km-scale forecasting system:</a:t>
            </a:r>
            <a:endParaRPr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Start with regional CONUS datasets</a:t>
            </a:r>
            <a:endParaRPr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Partnership with DOE for generating km-scale training data </a:t>
            </a:r>
            <a:endParaRPr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Formulate set of metrics for km-scale models </a:t>
            </a:r>
            <a:endParaRPr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feasibility of using AI4NWP tools for RRFS and HAFS ensembles </a:t>
            </a:r>
            <a:endParaRPr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ML Emulators for WoFS application</a:t>
            </a:r>
            <a:endParaRPr/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 emulators for km-scale global prediction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rgey_theme">
  <a:themeElements>
    <a:clrScheme name="serg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2015-04-17T18:37:26Z</dcterms:created>
  <dc:creator>Frolov, Dr. Sergey, Contractor, Code  7531</dc:creator>
</cp:coreProperties>
</file>