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Arial Narrow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jEXA4wKDZOOIUa5kwj2m9iMnOC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D16A6B-AC01-4216-A539-FF01725E5BB4}">
  <a:tblStyle styleId="{63D16A6B-AC01-4216-A539-FF01725E5B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rialNarrow-bold.fntdata"/><Relationship Id="rId21" Type="http://schemas.openxmlformats.org/officeDocument/2006/relationships/font" Target="fonts/ArialNarrow-regular.fntdata"/><Relationship Id="rId24" Type="http://schemas.openxmlformats.org/officeDocument/2006/relationships/font" Target="fonts/ArialNarrow-boldItalic.fntdata"/><Relationship Id="rId23" Type="http://schemas.openxmlformats.org/officeDocument/2006/relationships/font" Target="fonts/ArialNarrow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70891" y="4572000"/>
            <a:ext cx="5367130" cy="3747541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-242888" y="374650"/>
            <a:ext cx="7194551" cy="4048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b8b20cae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2eb8b20cae1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b8b20cae1_0_7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eb8b20cae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b8b20cae1_0_8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b8b20cae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b8b20cae1_0_23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b8b20cae1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b8b20cae1_0_187:notes"/>
          <p:cNvSpPr/>
          <p:nvPr>
            <p:ph idx="2" type="sldImg"/>
          </p:nvPr>
        </p:nvSpPr>
        <p:spPr>
          <a:xfrm>
            <a:off x="-227013" y="381000"/>
            <a:ext cx="7311900" cy="4113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eb8b20cae1_0_187:notes"/>
          <p:cNvSpPr txBox="1"/>
          <p:nvPr>
            <p:ph idx="1" type="body"/>
          </p:nvPr>
        </p:nvSpPr>
        <p:spPr>
          <a:xfrm>
            <a:off x="685800" y="4648201"/>
            <a:ext cx="54864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2eb8b20cae1_0_187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eb8b20cae1_0_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eb8b20cae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b8b20cae1_0_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eb8b20cae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b8b20cae1_0_1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b8b20cae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b8b20cae1_0_2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b8b20cae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b8b20cae1_0_3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eb8b20cae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b8b20cae1_0_4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eb8b20cae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b8b20cae1_0_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eb8b20cae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b8b20cae1_0_13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eb8b20cae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/>
          <p:nvPr/>
        </p:nvSpPr>
        <p:spPr>
          <a:xfrm>
            <a:off x="0" y="0"/>
            <a:ext cx="91440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6"/>
          <p:cNvSpPr/>
          <p:nvPr>
            <p:ph idx="2" type="pic"/>
          </p:nvPr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" name="Google Shape;16;p16"/>
          <p:cNvSpPr txBox="1"/>
          <p:nvPr>
            <p:ph idx="1" type="body"/>
          </p:nvPr>
        </p:nvSpPr>
        <p:spPr>
          <a:xfrm>
            <a:off x="2249134" y="457209"/>
            <a:ext cx="6437666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6"/>
          <p:cNvSpPr txBox="1"/>
          <p:nvPr>
            <p:ph idx="3" type="body"/>
          </p:nvPr>
        </p:nvSpPr>
        <p:spPr>
          <a:xfrm>
            <a:off x="2249146" y="1628103"/>
            <a:ext cx="6433864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" name="Google Shape;18;p16"/>
          <p:cNvCxnSpPr/>
          <p:nvPr/>
        </p:nvCxnSpPr>
        <p:spPr>
          <a:xfrm>
            <a:off x="1908402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621" y="573025"/>
            <a:ext cx="1109049" cy="1109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/>
          <p:nvPr/>
        </p:nvSpPr>
        <p:spPr>
          <a:xfrm>
            <a:off x="425363" y="1682075"/>
            <a:ext cx="1175566" cy="546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NATIONALWEATHER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rgbClr val="0733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7"/>
          <p:cNvSpPr txBox="1"/>
          <p:nvPr>
            <p:ph type="title"/>
          </p:nvPr>
        </p:nvSpPr>
        <p:spPr>
          <a:xfrm>
            <a:off x="457200" y="274638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>
            <a:off x="457200" y="1162050"/>
            <a:ext cx="8229600" cy="333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393700" lvl="0" marL="4572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b="0" i="0"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1_Dk Blue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rgbClr val="0733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8"/>
          <p:cNvSpPr txBox="1"/>
          <p:nvPr>
            <p:ph type="title"/>
          </p:nvPr>
        </p:nvSpPr>
        <p:spPr>
          <a:xfrm>
            <a:off x="457200" y="1932750"/>
            <a:ext cx="82296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457200" y="274638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457200" y="1280160"/>
            <a:ext cx="82296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457200" y="274638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457200" y="1280160"/>
            <a:ext cx="393192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2" type="body"/>
          </p:nvPr>
        </p:nvSpPr>
        <p:spPr>
          <a:xfrm>
            <a:off x="4754880" y="1280160"/>
            <a:ext cx="393192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/>
          <p:nvPr>
            <p:ph type="title"/>
          </p:nvPr>
        </p:nvSpPr>
        <p:spPr>
          <a:xfrm>
            <a:off x="457200" y="274638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457200" y="274638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457200" y="1280160"/>
            <a:ext cx="246888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3337560" y="1280160"/>
            <a:ext cx="246888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3" type="body"/>
          </p:nvPr>
        </p:nvSpPr>
        <p:spPr>
          <a:xfrm>
            <a:off x="6217920" y="1280160"/>
            <a:ext cx="246888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rgbClr val="0733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9.xml"/><Relationship Id="rId1" Type="http://schemas.openxmlformats.org/officeDocument/2006/relationships/hyperlink" Target="https://www.commerce.gov/" TargetMode="Externa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162051"/>
            <a:ext cx="82296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5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928" y="4832593"/>
            <a:ext cx="278915" cy="2789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5"/>
          <p:cNvSpPr txBox="1"/>
          <p:nvPr/>
        </p:nvSpPr>
        <p:spPr>
          <a:xfrm>
            <a:off x="1078312" y="4772975"/>
            <a:ext cx="36417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496" y="4830313"/>
            <a:ext cx="283465" cy="28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5"/>
          <p:cNvSpPr txBox="1"/>
          <p:nvPr/>
        </p:nvSpPr>
        <p:spPr>
          <a:xfrm>
            <a:off x="1461448" y="491378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-US" sz="10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820">
          <p15:clr>
            <a:srgbClr val="F26B43"/>
          </p15:clr>
        </p15:guide>
        <p15:guide id="4" orient="horz" pos="252">
          <p15:clr>
            <a:srgbClr val="F26B43"/>
          </p15:clr>
        </p15:guide>
        <p15:guide id="5" pos="5472">
          <p15:clr>
            <a:srgbClr val="F26B43"/>
          </p15:clr>
        </p15:guide>
        <p15:guide id="6" pos="288">
          <p15:clr>
            <a:srgbClr val="F26B43"/>
          </p15:clr>
        </p15:guide>
        <p15:guide id="7" orient="horz" pos="7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200"/>
              <a:t>JEDI-Based Atmospheric Composition Data Assimilation Progress at NWS</a:t>
            </a:r>
            <a:br>
              <a:rPr lang="en-US" sz="3200"/>
            </a:br>
            <a:endParaRPr b="0" sz="1400">
              <a:solidFill>
                <a:srgbClr val="D6F5FF"/>
              </a:solidFill>
            </a:endParaRPr>
          </a:p>
        </p:txBody>
      </p:sp>
      <p:sp>
        <p:nvSpPr>
          <p:cNvPr id="50" name="Google Shape;50;p1"/>
          <p:cNvSpPr txBox="1"/>
          <p:nvPr>
            <p:ph idx="3" type="body"/>
          </p:nvPr>
        </p:nvSpPr>
        <p:spPr>
          <a:xfrm>
            <a:off x="2310549" y="2009100"/>
            <a:ext cx="6416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b="1" lang="en-US" sz="1800">
                <a:solidFill>
                  <a:srgbClr val="D6F5FF"/>
                </a:solidFill>
              </a:rPr>
              <a:t>July 25, 2024</a:t>
            </a:r>
            <a:endParaRPr b="1" sz="1800">
              <a:solidFill>
                <a:srgbClr val="D6F5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800">
                <a:solidFill>
                  <a:srgbClr val="D6F5FF"/>
                </a:solidFill>
              </a:rPr>
              <a:t>Cory R Martin</a:t>
            </a:r>
            <a:r>
              <a:rPr lang="en-US" sz="1800">
                <a:solidFill>
                  <a:srgbClr val="D6F5FF"/>
                </a:solidFill>
              </a:rPr>
              <a:t>, Hyundeok Choi, Jianping Huang, Daryl Kleist, Jeff McQueen, Ivanka Stajner, Andrew Tangborn, Yaping Wang, Hongli Wang, Jérôme Barré</a:t>
            </a:r>
            <a:endParaRPr sz="1800">
              <a:solidFill>
                <a:srgbClr val="D6F5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t/>
            </a:r>
            <a:endParaRPr b="1" sz="1800">
              <a:solidFill>
                <a:srgbClr val="D6F5FF"/>
              </a:solidFill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54751"/>
            <a:ext cx="9144000" cy="21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b8b20cae1_0_69"/>
          <p:cNvSpPr txBox="1"/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Regional AQ DA</a:t>
            </a:r>
            <a:endParaRPr/>
          </a:p>
        </p:txBody>
      </p:sp>
      <p:sp>
        <p:nvSpPr>
          <p:cNvPr id="140" name="Google Shape;140;g2eb8b20cae1_0_69"/>
          <p:cNvSpPr txBox="1"/>
          <p:nvPr>
            <p:ph idx="1" type="body"/>
          </p:nvPr>
        </p:nvSpPr>
        <p:spPr>
          <a:xfrm>
            <a:off x="457200" y="1162050"/>
            <a:ext cx="8229600" cy="3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AQMv7 features UFS coupled regional FV3 with CMAQ, but no DA for initialization.</a:t>
            </a:r>
            <a:endParaRPr/>
          </a:p>
          <a:p>
            <a:pPr indent="-393700" lvl="0" marL="4572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Nitrogen dioxide (NO</a:t>
            </a:r>
            <a:r>
              <a:rPr baseline="-25000" lang="en-US"/>
              <a:t>2</a:t>
            </a:r>
            <a:r>
              <a:rPr lang="en-US"/>
              <a:t>) from TROPOMI (EMC)</a:t>
            </a:r>
            <a:endParaRPr/>
          </a:p>
          <a:p>
            <a:pPr indent="-393700" lvl="0" marL="4572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AOD and PM (GSL)</a:t>
            </a:r>
            <a:endParaRPr/>
          </a:p>
          <a:p>
            <a:pPr indent="-393700" lvl="0" marL="4572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Future: TEMPO, GeoXO; state + emissions adjustment through strongly coupled DA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b8b20cae1_0_74"/>
          <p:cNvSpPr txBox="1"/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AQ DA</a:t>
            </a:r>
            <a:endParaRPr/>
          </a:p>
        </p:txBody>
      </p:sp>
      <p:sp>
        <p:nvSpPr>
          <p:cNvPr id="146" name="Google Shape;146;g2eb8b20cae1_0_74"/>
          <p:cNvSpPr txBox="1"/>
          <p:nvPr>
            <p:ph idx="1" type="body"/>
          </p:nvPr>
        </p:nvSpPr>
        <p:spPr>
          <a:xfrm>
            <a:off x="457200" y="975360"/>
            <a:ext cx="3931800" cy="33147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Surface PM2.5 Assimilation</a:t>
            </a:r>
            <a:endParaRPr/>
          </a:p>
        </p:txBody>
      </p:sp>
      <p:pic>
        <p:nvPicPr>
          <p:cNvPr id="147" name="Google Shape;147;g2eb8b20cae1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5" y="1317525"/>
            <a:ext cx="4807560" cy="31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eb8b20cae1_0_74"/>
          <p:cNvSpPr txBox="1"/>
          <p:nvPr/>
        </p:nvSpPr>
        <p:spPr>
          <a:xfrm>
            <a:off x="4969775" y="1069800"/>
            <a:ext cx="3804900" cy="26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087"/>
                </a:solidFill>
              </a:rPr>
              <a:t>Work at GSL on generic PM2.5 variable transform in JEDI/VADER</a:t>
            </a:r>
            <a:endParaRPr sz="1900">
              <a:solidFill>
                <a:srgbClr val="0030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30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30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087"/>
                </a:solidFill>
              </a:rPr>
              <a:t>VADER is a generic variable change tool, as part of JEDI, that can convert from different models to other fields (like CMAQ species to PM2.5)</a:t>
            </a:r>
            <a:endParaRPr sz="1900">
              <a:solidFill>
                <a:srgbClr val="003087"/>
              </a:solidFill>
            </a:endParaRPr>
          </a:p>
        </p:txBody>
      </p:sp>
      <p:sp>
        <p:nvSpPr>
          <p:cNvPr id="149" name="Google Shape;149;g2eb8b20cae1_0_74"/>
          <p:cNvSpPr txBox="1"/>
          <p:nvPr/>
        </p:nvSpPr>
        <p:spPr>
          <a:xfrm>
            <a:off x="0" y="4508975"/>
            <a:ext cx="2643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Hongli Wang, Ruifang Li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eb8b20cae1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925" y="464275"/>
            <a:ext cx="7488774" cy="41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eb8b20cae1_0_82"/>
          <p:cNvSpPr txBox="1"/>
          <p:nvPr>
            <p:ph type="title"/>
          </p:nvPr>
        </p:nvSpPr>
        <p:spPr>
          <a:xfrm>
            <a:off x="457200" y="46038"/>
            <a:ext cx="8229600" cy="594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TROPOMI NO</a:t>
            </a:r>
            <a:r>
              <a:rPr baseline="-25000" lang="en-US"/>
              <a:t>2</a:t>
            </a:r>
            <a:r>
              <a:rPr lang="en-US"/>
              <a:t> DA</a:t>
            </a:r>
            <a:endParaRPr/>
          </a:p>
        </p:txBody>
      </p:sp>
      <p:sp>
        <p:nvSpPr>
          <p:cNvPr id="156" name="Google Shape;156;g2eb8b20cae1_0_82"/>
          <p:cNvSpPr txBox="1"/>
          <p:nvPr/>
        </p:nvSpPr>
        <p:spPr>
          <a:xfrm>
            <a:off x="6470175" y="4462175"/>
            <a:ext cx="2643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Hyundeok Choi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7" name="Google Shape;157;g2eb8b20cae1_0_82"/>
          <p:cNvSpPr txBox="1"/>
          <p:nvPr/>
        </p:nvSpPr>
        <p:spPr>
          <a:xfrm>
            <a:off x="0" y="792275"/>
            <a:ext cx="2921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907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JEDI DA capability was added to the regional model workflow. The Plot shows the O-F and O-A from the prototype cycling for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NCEP’s air quality model</a:t>
            </a: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JEDI NO</a:t>
            </a:r>
            <a:r>
              <a:rPr baseline="-25000"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907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Large departures the second week of Sept. due to wildfire NO</a:t>
            </a:r>
            <a:r>
              <a:rPr baseline="-25000" lang="en-US" sz="17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overestimated in the model, reduced by DA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21907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Tuning of B matrix similar to that being done in the global system, leveraging lessons learned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b8b20cae1_0_239"/>
          <p:cNvSpPr txBox="1"/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TROPOMI NO</a:t>
            </a:r>
            <a:r>
              <a:rPr baseline="-25000" lang="en-US"/>
              <a:t>2</a:t>
            </a:r>
            <a:r>
              <a:rPr lang="en-US"/>
              <a:t> DA</a:t>
            </a:r>
            <a:endParaRPr/>
          </a:p>
        </p:txBody>
      </p:sp>
      <p:sp>
        <p:nvSpPr>
          <p:cNvPr id="163" name="Google Shape;163;g2eb8b20cae1_0_239"/>
          <p:cNvSpPr txBox="1"/>
          <p:nvPr/>
        </p:nvSpPr>
        <p:spPr>
          <a:xfrm>
            <a:off x="6470175" y="4462175"/>
            <a:ext cx="2643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Hyundeok Choi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4" name="Google Shape;164;g2eb8b20cae1_0_239"/>
          <p:cNvSpPr txBox="1"/>
          <p:nvPr/>
        </p:nvSpPr>
        <p:spPr>
          <a:xfrm>
            <a:off x="0" y="792275"/>
            <a:ext cx="2921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907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Testing of NOx emissions has shown that changes in how the emissions for wildfires are defined are better fitting the TROPOMI NO</a:t>
            </a:r>
            <a:r>
              <a:rPr baseline="-25000" lang="en-US" sz="17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obs, which in turn, improve O</a:t>
            </a:r>
            <a:r>
              <a:rPr baseline="-25000" lang="en-US" sz="17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prediction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21907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This is important because DA is not great at fixing systematic biases, but can help identify them!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g2eb8b20cae1_0_239"/>
          <p:cNvGrpSpPr/>
          <p:nvPr/>
        </p:nvGrpSpPr>
        <p:grpSpPr>
          <a:xfrm>
            <a:off x="2768912" y="868950"/>
            <a:ext cx="6344337" cy="3554274"/>
            <a:chOff x="276225" y="0"/>
            <a:chExt cx="11049002" cy="4572001"/>
          </a:xfrm>
        </p:grpSpPr>
        <p:pic>
          <p:nvPicPr>
            <p:cNvPr id="166" name="Google Shape;166;g2eb8b20cae1_0_239"/>
            <p:cNvPicPr preferRelativeResize="0"/>
            <p:nvPr/>
          </p:nvPicPr>
          <p:blipFill rotWithShape="1">
            <a:blip r:embed="rId3">
              <a:alphaModFix/>
            </a:blip>
            <a:srcRect b="0" l="4452" r="0" t="0"/>
            <a:stretch/>
          </p:blipFill>
          <p:spPr>
            <a:xfrm>
              <a:off x="276225" y="0"/>
              <a:ext cx="5928165" cy="457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g2eb8b20cae1_0_239"/>
            <p:cNvPicPr preferRelativeResize="0"/>
            <p:nvPr/>
          </p:nvPicPr>
          <p:blipFill rotWithShape="1">
            <a:blip r:embed="rId4">
              <a:alphaModFix/>
            </a:blip>
            <a:srcRect b="0" l="3562" r="6936" t="0"/>
            <a:stretch/>
          </p:blipFill>
          <p:spPr>
            <a:xfrm>
              <a:off x="5772150" y="0"/>
              <a:ext cx="5553077" cy="45720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b8b20cae1_0_187"/>
          <p:cNvSpPr txBox="1"/>
          <p:nvPr>
            <p:ph idx="4294967295" type="title"/>
          </p:nvPr>
        </p:nvSpPr>
        <p:spPr>
          <a:xfrm>
            <a:off x="3124200" y="3794125"/>
            <a:ext cx="91440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>
                <a:solidFill>
                  <a:schemeClr val="accent1"/>
                </a:solidFill>
              </a:rPr>
              <a:t>Questions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4" name="Google Shape;174;g2eb8b20cae1_0_187"/>
          <p:cNvSpPr/>
          <p:nvPr/>
        </p:nvSpPr>
        <p:spPr>
          <a:xfrm>
            <a:off x="6786205" y="2495675"/>
            <a:ext cx="1021200" cy="681000"/>
          </a:xfrm>
          <a:prstGeom prst="wedgeRectCallout">
            <a:avLst>
              <a:gd fmla="val -20285" name="adj1"/>
              <a:gd fmla="val 74978" name="adj2"/>
            </a:avLst>
          </a:prstGeom>
          <a:solidFill>
            <a:schemeClr val="accent1"/>
          </a:solidFill>
          <a:ln cap="flat" cmpd="sng" w="28575">
            <a:solidFill>
              <a:srgbClr val="0733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eb8b20cae1_0_187"/>
          <p:cNvSpPr/>
          <p:nvPr/>
        </p:nvSpPr>
        <p:spPr>
          <a:xfrm flipH="1">
            <a:off x="7459680" y="2836100"/>
            <a:ext cx="1021200" cy="681000"/>
          </a:xfrm>
          <a:prstGeom prst="wedgeRectCallout">
            <a:avLst>
              <a:gd fmla="val -20285" name="adj1"/>
              <a:gd fmla="val 74978" name="adj2"/>
            </a:avLst>
          </a:prstGeom>
          <a:solidFill>
            <a:schemeClr val="accent1"/>
          </a:solidFill>
          <a:ln cap="flat" cmpd="sng" w="28575">
            <a:solidFill>
              <a:srgbClr val="0733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eb8b20cae1_0_187"/>
          <p:cNvSpPr txBox="1"/>
          <p:nvPr/>
        </p:nvSpPr>
        <p:spPr>
          <a:xfrm>
            <a:off x="6799273" y="2506772"/>
            <a:ext cx="995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3200" u="none" cap="none" strike="noStrike">
              <a:solidFill>
                <a:srgbClr val="0733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eb8b20cae1_0_187"/>
          <p:cNvSpPr txBox="1"/>
          <p:nvPr/>
        </p:nvSpPr>
        <p:spPr>
          <a:xfrm>
            <a:off x="6265525" y="4331500"/>
            <a:ext cx="28263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cory.r.martin@noaa.gov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eb8b20cae1_0_187"/>
          <p:cNvSpPr txBox="1"/>
          <p:nvPr/>
        </p:nvSpPr>
        <p:spPr>
          <a:xfrm>
            <a:off x="457200" y="274638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eb8b20cae1_0_187"/>
          <p:cNvSpPr txBox="1"/>
          <p:nvPr/>
        </p:nvSpPr>
        <p:spPr>
          <a:xfrm>
            <a:off x="273475" y="963425"/>
            <a:ext cx="5607000" cy="3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 is progressing on NCEP’s first operational global aerosol analysis capability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-US" sz="1800">
                <a:solidFill>
                  <a:schemeClr val="lt1"/>
                </a:solidFill>
              </a:rPr>
              <a:t>JEDI-based system</a:t>
            </a:r>
            <a:endParaRPr sz="1800">
              <a:solidFill>
                <a:schemeClr val="lt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Climatological background error covariance tuning + quality control and advanced observation usage testing is happening now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Target to implement as part of GFSv17/GEFSv13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>
                <a:solidFill>
                  <a:schemeClr val="lt1"/>
                </a:solidFill>
              </a:rPr>
              <a:t>Regional AQ DA efforts are underway but less mature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Longer term plans to include </a:t>
            </a:r>
            <a:r>
              <a:rPr lang="en-US" sz="1800">
                <a:solidFill>
                  <a:schemeClr val="lt1"/>
                </a:solidFill>
              </a:rPr>
              <a:t>ensemble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methods, simultaneous state and emissions estimation, and strongly coupled with the atmospheric DA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b8b20cae1_0_1"/>
          <p:cNvSpPr txBox="1"/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GFSv17 Aerosol DA Plans</a:t>
            </a:r>
            <a:endParaRPr/>
          </a:p>
        </p:txBody>
      </p:sp>
      <p:sp>
        <p:nvSpPr>
          <p:cNvPr id="57" name="Google Shape;57;g2eb8b20cae1_0_1"/>
          <p:cNvSpPr txBox="1"/>
          <p:nvPr>
            <p:ph idx="1" type="body"/>
          </p:nvPr>
        </p:nvSpPr>
        <p:spPr>
          <a:xfrm>
            <a:off x="457200" y="1280160"/>
            <a:ext cx="8229600" cy="33147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Currently one of the few (only?) operational centers to not have aerosol DA initializing their aerosol prediction system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6-hourly cycles 4x a day with early and late cycles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Early cycle to initialize the GEFS long forecasts (one aerosol analysis provided, up to the ensemble forecast group to decide if/how to perturb)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Late cycle to initialize the high resolution GDAS forecast (without radiative feedback)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Analysis resolution C192L127 (~0.5 deg); background resolution C1152L127 (~9km)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3DVar FGAT with 3-hourly backgrounds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VIIRS EPS 550nm AOD from S-NPP, N20, N21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b8b20cae1_0_6"/>
          <p:cNvSpPr txBox="1"/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Error Covariance Estimation and Tuning</a:t>
            </a:r>
            <a:endParaRPr/>
          </a:p>
        </p:txBody>
      </p:sp>
      <p:sp>
        <p:nvSpPr>
          <p:cNvPr id="63" name="Google Shape;63;g2eb8b20cae1_0_6"/>
          <p:cNvSpPr txBox="1"/>
          <p:nvPr>
            <p:ph idx="1" type="body"/>
          </p:nvPr>
        </p:nvSpPr>
        <p:spPr>
          <a:xfrm>
            <a:off x="457200" y="1280160"/>
            <a:ext cx="8229600" cy="33147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Because we are running a 3DVar analysis, the background error covariance matrix is essential to the performance of the system.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Multiple methods for computing B have been explored: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“NMC Method” (lagged forecast pairs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BUMP estimates from an ensemble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Results from this approach on subsequent slides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Time varying covariance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Uses background from each cycle to compute variance from neighboring gridpoints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Promising but still requires further testing/tuning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Will probably do a hybrid of this and the BUMP estimate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2eb8b20cae1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4675"/>
            <a:ext cx="4211301" cy="314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eb8b20cae1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6138" y="604675"/>
            <a:ext cx="4211313" cy="31458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2eb8b20cae1_0_11"/>
          <p:cNvSpPr txBox="1"/>
          <p:nvPr/>
        </p:nvSpPr>
        <p:spPr>
          <a:xfrm>
            <a:off x="2459925" y="0"/>
            <a:ext cx="3649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323B42"/>
                </a:solidFill>
              </a:rPr>
              <a:t>Global Comparisons - February 2021</a:t>
            </a:r>
            <a:endParaRPr b="1" sz="1300">
              <a:solidFill>
                <a:srgbClr val="323B4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23B42"/>
                </a:solidFill>
              </a:rPr>
              <a:t>GDAS - MERRA2 : Solid lines</a:t>
            </a:r>
            <a:endParaRPr sz="1300">
              <a:solidFill>
                <a:srgbClr val="323B4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23B42"/>
                </a:solidFill>
              </a:rPr>
              <a:t>GDAS - CAMS: Dash-dot</a:t>
            </a:r>
            <a:endParaRPr sz="1300">
              <a:solidFill>
                <a:srgbClr val="323B42"/>
              </a:solidFill>
            </a:endParaRPr>
          </a:p>
        </p:txBody>
      </p:sp>
      <p:sp>
        <p:nvSpPr>
          <p:cNvPr id="71" name="Google Shape;71;g2eb8b20cae1_0_11"/>
          <p:cNvSpPr txBox="1"/>
          <p:nvPr/>
        </p:nvSpPr>
        <p:spPr>
          <a:xfrm>
            <a:off x="1431225" y="3644300"/>
            <a:ext cx="6163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23B42"/>
              </a:buClr>
              <a:buSzPts val="1300"/>
              <a:buChar char="●"/>
            </a:pPr>
            <a:r>
              <a:rPr lang="en-US" sz="1300">
                <a:solidFill>
                  <a:srgbClr val="323B42"/>
                </a:solidFill>
              </a:rPr>
              <a:t>Globally, Stddev inflation of 1-2 appears optimal</a:t>
            </a:r>
            <a:endParaRPr sz="1300">
              <a:solidFill>
                <a:srgbClr val="323B4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23B42"/>
              </a:buClr>
              <a:buSzPts val="1300"/>
              <a:buChar char="●"/>
            </a:pPr>
            <a:r>
              <a:rPr lang="en-US" sz="1300">
                <a:solidFill>
                  <a:srgbClr val="323B42"/>
                </a:solidFill>
              </a:rPr>
              <a:t>GDAS is slightly smaller bias relative to CAMS, though the RMSE is higher.</a:t>
            </a:r>
            <a:endParaRPr sz="1300">
              <a:solidFill>
                <a:srgbClr val="323B4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23B42"/>
                </a:solidFill>
              </a:rPr>
              <a:t>Global AERONET comparisons: </a:t>
            </a:r>
            <a:endParaRPr sz="1300">
              <a:solidFill>
                <a:srgbClr val="323B4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23B42"/>
                </a:solidFill>
              </a:rPr>
              <a:t>NoDA bias=</a:t>
            </a:r>
            <a:r>
              <a:rPr lang="en-US" sz="1100">
                <a:solidFill>
                  <a:srgbClr val="0099D8"/>
                </a:solidFill>
              </a:rPr>
              <a:t>-0.0934</a:t>
            </a:r>
            <a:r>
              <a:rPr lang="en-US" sz="1100">
                <a:solidFill>
                  <a:srgbClr val="323B42"/>
                </a:solidFill>
              </a:rPr>
              <a:t> rmse=</a:t>
            </a:r>
            <a:r>
              <a:rPr lang="en-US" sz="1100">
                <a:solidFill>
                  <a:srgbClr val="0099D8"/>
                </a:solidFill>
              </a:rPr>
              <a:t>0.213</a:t>
            </a:r>
            <a:endParaRPr sz="1100">
              <a:solidFill>
                <a:srgbClr val="0099D8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23B42"/>
                </a:solidFill>
              </a:rPr>
              <a:t>Stddev1 bias=</a:t>
            </a:r>
            <a:r>
              <a:rPr lang="en-US" sz="1100">
                <a:solidFill>
                  <a:srgbClr val="0099D8"/>
                </a:solidFill>
              </a:rPr>
              <a:t>-0.0694</a:t>
            </a:r>
            <a:r>
              <a:rPr lang="en-US" sz="1100">
                <a:solidFill>
                  <a:srgbClr val="323B42"/>
                </a:solidFill>
              </a:rPr>
              <a:t> rmse=</a:t>
            </a:r>
            <a:r>
              <a:rPr lang="en-US" sz="1100">
                <a:solidFill>
                  <a:srgbClr val="0099D8"/>
                </a:solidFill>
              </a:rPr>
              <a:t>0.193</a:t>
            </a:r>
            <a:endParaRPr sz="1100">
              <a:solidFill>
                <a:srgbClr val="0099D8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23B42"/>
                </a:solidFill>
              </a:rPr>
              <a:t>Stddev2 bias=</a:t>
            </a:r>
            <a:r>
              <a:rPr lang="en-US" sz="1100">
                <a:solidFill>
                  <a:srgbClr val="0099D8"/>
                </a:solidFill>
              </a:rPr>
              <a:t>-0.0580 </a:t>
            </a:r>
            <a:r>
              <a:rPr lang="en-US" sz="1100">
                <a:solidFill>
                  <a:srgbClr val="323B42"/>
                </a:solidFill>
              </a:rPr>
              <a:t>rmse=</a:t>
            </a:r>
            <a:r>
              <a:rPr lang="en-US" sz="1100">
                <a:solidFill>
                  <a:srgbClr val="0099D8"/>
                </a:solidFill>
              </a:rPr>
              <a:t>0.184</a:t>
            </a:r>
            <a:endParaRPr sz="1100">
              <a:solidFill>
                <a:srgbClr val="0099D8"/>
              </a:solidFill>
            </a:endParaRPr>
          </a:p>
        </p:txBody>
      </p:sp>
      <p:sp>
        <p:nvSpPr>
          <p:cNvPr id="72" name="Google Shape;72;g2eb8b20cae1_0_11"/>
          <p:cNvSpPr txBox="1"/>
          <p:nvPr/>
        </p:nvSpPr>
        <p:spPr>
          <a:xfrm>
            <a:off x="1297075" y="400200"/>
            <a:ext cx="731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23B42"/>
                </a:solidFill>
              </a:rPr>
              <a:t>Bias								                         RMSE</a:t>
            </a:r>
            <a:endParaRPr sz="1600">
              <a:solidFill>
                <a:srgbClr val="323B42"/>
              </a:solidFill>
            </a:endParaRPr>
          </a:p>
        </p:txBody>
      </p:sp>
      <p:sp>
        <p:nvSpPr>
          <p:cNvPr id="73" name="Google Shape;73;g2eb8b20cae1_0_11"/>
          <p:cNvSpPr txBox="1"/>
          <p:nvPr/>
        </p:nvSpPr>
        <p:spPr>
          <a:xfrm>
            <a:off x="6500400" y="4476750"/>
            <a:ext cx="2643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Andy Tangborn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eb8b20cae1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9250"/>
            <a:ext cx="4704834" cy="355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eb8b20cae1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725" y="709250"/>
            <a:ext cx="4491276" cy="34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eb8b20cae1_0_20"/>
          <p:cNvSpPr txBox="1"/>
          <p:nvPr/>
        </p:nvSpPr>
        <p:spPr>
          <a:xfrm>
            <a:off x="773550" y="95150"/>
            <a:ext cx="7596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</a:rPr>
              <a:t>Global Difference with CAMS on February 10, 2021</a:t>
            </a:r>
            <a:endParaRPr b="1" sz="2100">
              <a:solidFill>
                <a:schemeClr val="dk1"/>
              </a:solidFill>
            </a:endParaRPr>
          </a:p>
        </p:txBody>
      </p:sp>
      <p:sp>
        <p:nvSpPr>
          <p:cNvPr id="81" name="Google Shape;81;g2eb8b20cae1_0_20"/>
          <p:cNvSpPr txBox="1"/>
          <p:nvPr/>
        </p:nvSpPr>
        <p:spPr>
          <a:xfrm>
            <a:off x="957125" y="3975975"/>
            <a:ext cx="5152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23B42"/>
              </a:buClr>
              <a:buSzPts val="1500"/>
              <a:buChar char="●"/>
            </a:pPr>
            <a:r>
              <a:rPr lang="en-US" sz="1500">
                <a:solidFill>
                  <a:srgbClr val="323B42"/>
                </a:solidFill>
              </a:rPr>
              <a:t>Negative bias over N. Africa and positive bias over central Africa are reduced.</a:t>
            </a:r>
            <a:endParaRPr sz="1500">
              <a:solidFill>
                <a:srgbClr val="323B4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23B42"/>
              </a:buClr>
              <a:buSzPts val="1500"/>
              <a:buChar char="●"/>
            </a:pPr>
            <a:r>
              <a:rPr lang="en-US" sz="1500">
                <a:solidFill>
                  <a:srgbClr val="323B42"/>
                </a:solidFill>
              </a:rPr>
              <a:t>High bias over eastern China persists.</a:t>
            </a:r>
            <a:endParaRPr sz="1500">
              <a:solidFill>
                <a:srgbClr val="323B42"/>
              </a:solidFill>
            </a:endParaRPr>
          </a:p>
        </p:txBody>
      </p:sp>
      <p:sp>
        <p:nvSpPr>
          <p:cNvPr id="82" name="Google Shape;82;g2eb8b20cae1_0_20"/>
          <p:cNvSpPr txBox="1"/>
          <p:nvPr/>
        </p:nvSpPr>
        <p:spPr>
          <a:xfrm>
            <a:off x="1207600" y="912400"/>
            <a:ext cx="94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3B42"/>
                </a:solidFill>
              </a:rPr>
              <a:t>NoDA</a:t>
            </a:r>
            <a:endParaRPr sz="1800">
              <a:solidFill>
                <a:srgbClr val="323B42"/>
              </a:solidFill>
            </a:endParaRPr>
          </a:p>
        </p:txBody>
      </p:sp>
      <p:sp>
        <p:nvSpPr>
          <p:cNvPr id="83" name="Google Shape;83;g2eb8b20cae1_0_20"/>
          <p:cNvSpPr txBox="1"/>
          <p:nvPr/>
        </p:nvSpPr>
        <p:spPr>
          <a:xfrm>
            <a:off x="5814400" y="912400"/>
            <a:ext cx="117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3B42"/>
                </a:solidFill>
              </a:rPr>
              <a:t>Stddev2</a:t>
            </a:r>
            <a:endParaRPr sz="1800">
              <a:solidFill>
                <a:srgbClr val="323B42"/>
              </a:solidFill>
            </a:endParaRPr>
          </a:p>
        </p:txBody>
      </p:sp>
      <p:sp>
        <p:nvSpPr>
          <p:cNvPr id="84" name="Google Shape;84;g2eb8b20cae1_0_20"/>
          <p:cNvSpPr txBox="1"/>
          <p:nvPr/>
        </p:nvSpPr>
        <p:spPr>
          <a:xfrm>
            <a:off x="6500400" y="4476750"/>
            <a:ext cx="2643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Andy Tangborn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b8b20cae1_0_30"/>
          <p:cNvSpPr txBox="1"/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Thinning vs Superobbing</a:t>
            </a:r>
            <a:endParaRPr/>
          </a:p>
        </p:txBody>
      </p:sp>
      <p:sp>
        <p:nvSpPr>
          <p:cNvPr id="90" name="Google Shape;90;g2eb8b20cae1_0_30"/>
          <p:cNvSpPr txBox="1"/>
          <p:nvPr>
            <p:ph idx="1" type="body"/>
          </p:nvPr>
        </p:nvSpPr>
        <p:spPr>
          <a:xfrm>
            <a:off x="241700" y="936550"/>
            <a:ext cx="8685900" cy="36582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VIIRS observations are ~750m, far too dense to assimilate all. Exploring random thinning vs superobbing for assimilation performance</a:t>
            </a:r>
            <a:endParaRPr/>
          </a:p>
        </p:txBody>
      </p:sp>
      <p:sp>
        <p:nvSpPr>
          <p:cNvPr id="91" name="Google Shape;91;g2eb8b20cae1_0_30"/>
          <p:cNvSpPr txBox="1"/>
          <p:nvPr/>
        </p:nvSpPr>
        <p:spPr>
          <a:xfrm>
            <a:off x="6500400" y="4476750"/>
            <a:ext cx="2643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Yaping Wang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2" name="Google Shape;92;g2eb8b20cae1_0_30"/>
          <p:cNvPicPr preferRelativeResize="0"/>
          <p:nvPr/>
        </p:nvPicPr>
        <p:blipFill rotWithShape="1">
          <a:blip r:embed="rId3">
            <a:alphaModFix/>
          </a:blip>
          <a:srcRect b="0" l="0" r="49143" t="0"/>
          <a:stretch/>
        </p:blipFill>
        <p:spPr>
          <a:xfrm>
            <a:off x="1385975" y="1795513"/>
            <a:ext cx="3132499" cy="30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eb8b20cae1_0_30"/>
          <p:cNvPicPr preferRelativeResize="0"/>
          <p:nvPr/>
        </p:nvPicPr>
        <p:blipFill rotWithShape="1">
          <a:blip r:embed="rId4">
            <a:alphaModFix/>
          </a:blip>
          <a:srcRect b="0" l="0" r="52114" t="0"/>
          <a:stretch/>
        </p:blipFill>
        <p:spPr>
          <a:xfrm>
            <a:off x="4732575" y="1770275"/>
            <a:ext cx="3016426" cy="30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eb8b20cae1_0_30"/>
          <p:cNvSpPr txBox="1"/>
          <p:nvPr/>
        </p:nvSpPr>
        <p:spPr>
          <a:xfrm>
            <a:off x="1986425" y="1505375"/>
            <a:ext cx="19938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087"/>
                </a:solidFill>
              </a:rPr>
              <a:t>Thinned</a:t>
            </a:r>
            <a:endParaRPr sz="2000">
              <a:solidFill>
                <a:srgbClr val="003087"/>
              </a:solidFill>
            </a:endParaRPr>
          </a:p>
        </p:txBody>
      </p:sp>
      <p:sp>
        <p:nvSpPr>
          <p:cNvPr id="95" name="Google Shape;95;g2eb8b20cae1_0_30"/>
          <p:cNvSpPr txBox="1"/>
          <p:nvPr/>
        </p:nvSpPr>
        <p:spPr>
          <a:xfrm>
            <a:off x="5263025" y="1505375"/>
            <a:ext cx="19938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087"/>
                </a:solidFill>
              </a:rPr>
              <a:t>Superobbed</a:t>
            </a:r>
            <a:endParaRPr sz="2000">
              <a:solidFill>
                <a:srgbClr val="00308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b8b20cae1_0_40"/>
          <p:cNvSpPr txBox="1"/>
          <p:nvPr/>
        </p:nvSpPr>
        <p:spPr>
          <a:xfrm>
            <a:off x="467948" y="23225"/>
            <a:ext cx="8676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</a:rPr>
              <a:t>GOCART 6-h forecast verified against AERONET AOD 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(01 Aug 2021 - 14 Aug 2021)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01" name="Google Shape;101;g2eb8b20cae1_0_40"/>
          <p:cNvPicPr preferRelativeResize="0"/>
          <p:nvPr/>
        </p:nvPicPr>
        <p:blipFill rotWithShape="1">
          <a:blip r:embed="rId3">
            <a:alphaModFix/>
          </a:blip>
          <a:srcRect b="7261" l="7155" r="8062" t="11424"/>
          <a:stretch/>
        </p:blipFill>
        <p:spPr>
          <a:xfrm>
            <a:off x="1585975" y="933775"/>
            <a:ext cx="2592927" cy="198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eb8b20cae1_0_40"/>
          <p:cNvPicPr preferRelativeResize="0"/>
          <p:nvPr/>
        </p:nvPicPr>
        <p:blipFill rotWithShape="1">
          <a:blip r:embed="rId4">
            <a:alphaModFix/>
          </a:blip>
          <a:srcRect b="7199" l="8595" r="7215" t="11353"/>
          <a:stretch/>
        </p:blipFill>
        <p:spPr>
          <a:xfrm>
            <a:off x="4970275" y="916625"/>
            <a:ext cx="2592927" cy="2006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3" name="Google Shape;103;g2eb8b20cae1_0_40"/>
          <p:cNvGraphicFramePr/>
          <p:nvPr/>
        </p:nvGraphicFramePr>
        <p:xfrm>
          <a:off x="819213" y="330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{63D16A6B-AC01-4216-A539-FF01725E5BB4}</a:tableStyleId>
              </a:tblPr>
              <a:tblGrid>
                <a:gridCol w="682325"/>
                <a:gridCol w="682325"/>
                <a:gridCol w="682325"/>
                <a:gridCol w="682325"/>
                <a:gridCol w="682325"/>
                <a:gridCol w="682325"/>
                <a:gridCol w="682325"/>
                <a:gridCol w="682325"/>
                <a:gridCol w="682325"/>
                <a:gridCol w="682325"/>
                <a:gridCol w="682325"/>
              </a:tblGrid>
              <a:tr h="19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North America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Europe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South America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Africa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East Asia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2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Thin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Superob</a:t>
                      </a:r>
                      <a:endParaRPr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Thin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Superob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Thin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Superob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Thin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Superob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Thin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Superob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BIAS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-0.0735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-0.0669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0.0172</a:t>
                      </a:r>
                      <a:endParaRPr b="1"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0.0199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-0.0099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-0.0043</a:t>
                      </a:r>
                      <a:endParaRPr b="1"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-0.0158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-0.009</a:t>
                      </a:r>
                      <a:endParaRPr b="1"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0.0027</a:t>
                      </a:r>
                      <a:endParaRPr b="1"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0.0085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RMSE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0.3644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0.3631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0.0904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0.0882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0.1128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0.1225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0.1275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0.1216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0.1867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0.1767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4" name="Google Shape;104;g2eb8b20cae1_0_40"/>
          <p:cNvSpPr txBox="1"/>
          <p:nvPr/>
        </p:nvSpPr>
        <p:spPr>
          <a:xfrm rot="-5400000">
            <a:off x="483400" y="1711475"/>
            <a:ext cx="195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A4595"/>
                </a:solidFill>
              </a:rPr>
              <a:t>6-h forecasted AOD</a:t>
            </a:r>
            <a:endParaRPr sz="1200">
              <a:solidFill>
                <a:srgbClr val="0A4595"/>
              </a:solidFill>
            </a:endParaRPr>
          </a:p>
        </p:txBody>
      </p:sp>
      <p:sp>
        <p:nvSpPr>
          <p:cNvPr id="105" name="Google Shape;105;g2eb8b20cae1_0_40"/>
          <p:cNvSpPr txBox="1"/>
          <p:nvPr/>
        </p:nvSpPr>
        <p:spPr>
          <a:xfrm>
            <a:off x="1943950" y="2846575"/>
            <a:ext cx="195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A4595"/>
                </a:solidFill>
              </a:rPr>
              <a:t>AERONET AOD</a:t>
            </a:r>
            <a:endParaRPr sz="1200">
              <a:solidFill>
                <a:srgbClr val="0A4595"/>
              </a:solidFill>
            </a:endParaRPr>
          </a:p>
        </p:txBody>
      </p:sp>
      <p:sp>
        <p:nvSpPr>
          <p:cNvPr id="106" name="Google Shape;106;g2eb8b20cae1_0_40"/>
          <p:cNvSpPr txBox="1"/>
          <p:nvPr/>
        </p:nvSpPr>
        <p:spPr>
          <a:xfrm rot="-5400000">
            <a:off x="3863075" y="1725900"/>
            <a:ext cx="195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A4595"/>
                </a:solidFill>
              </a:rPr>
              <a:t>6-h forecasted AOD</a:t>
            </a:r>
            <a:endParaRPr sz="1200">
              <a:solidFill>
                <a:srgbClr val="0A4595"/>
              </a:solidFill>
            </a:endParaRPr>
          </a:p>
        </p:txBody>
      </p:sp>
      <p:sp>
        <p:nvSpPr>
          <p:cNvPr id="107" name="Google Shape;107;g2eb8b20cae1_0_40"/>
          <p:cNvSpPr txBox="1"/>
          <p:nvPr/>
        </p:nvSpPr>
        <p:spPr>
          <a:xfrm>
            <a:off x="5323625" y="2861000"/>
            <a:ext cx="195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A4595"/>
                </a:solidFill>
              </a:rPr>
              <a:t>AERONET AOD</a:t>
            </a:r>
            <a:endParaRPr sz="1200">
              <a:solidFill>
                <a:srgbClr val="0A4595"/>
              </a:solidFill>
            </a:endParaRPr>
          </a:p>
        </p:txBody>
      </p:sp>
      <p:sp>
        <p:nvSpPr>
          <p:cNvPr id="108" name="Google Shape;108;g2eb8b20cae1_0_40"/>
          <p:cNvSpPr txBox="1"/>
          <p:nvPr/>
        </p:nvSpPr>
        <p:spPr>
          <a:xfrm>
            <a:off x="5756063" y="617525"/>
            <a:ext cx="219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1000"/>
              </a:spcAft>
              <a:buNone/>
            </a:pPr>
            <a:r>
              <a:rPr lang="en-US" sz="1500">
                <a:solidFill>
                  <a:srgbClr val="0A4595"/>
                </a:solidFill>
              </a:rPr>
              <a:t>Superobbing</a:t>
            </a:r>
            <a:endParaRPr sz="1500"/>
          </a:p>
        </p:txBody>
      </p:sp>
      <p:sp>
        <p:nvSpPr>
          <p:cNvPr id="109" name="Google Shape;109;g2eb8b20cae1_0_40"/>
          <p:cNvSpPr txBox="1"/>
          <p:nvPr/>
        </p:nvSpPr>
        <p:spPr>
          <a:xfrm>
            <a:off x="2409088" y="617525"/>
            <a:ext cx="168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1000"/>
              </a:spcAft>
              <a:buNone/>
            </a:pPr>
            <a:r>
              <a:rPr lang="en-US" sz="1500">
                <a:solidFill>
                  <a:srgbClr val="0A4595"/>
                </a:solidFill>
              </a:rPr>
              <a:t>Thinning</a:t>
            </a:r>
            <a:endParaRPr sz="1500"/>
          </a:p>
        </p:txBody>
      </p:sp>
      <p:sp>
        <p:nvSpPr>
          <p:cNvPr id="110" name="Google Shape;110;g2eb8b20cae1_0_40"/>
          <p:cNvSpPr txBox="1"/>
          <p:nvPr/>
        </p:nvSpPr>
        <p:spPr>
          <a:xfrm>
            <a:off x="3335341" y="933775"/>
            <a:ext cx="89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0A4595"/>
                </a:solidFill>
              </a:rPr>
              <a:t>global</a:t>
            </a:r>
            <a:endParaRPr sz="1100"/>
          </a:p>
        </p:txBody>
      </p:sp>
      <p:sp>
        <p:nvSpPr>
          <p:cNvPr id="111" name="Google Shape;111;g2eb8b20cae1_0_40"/>
          <p:cNvSpPr txBox="1"/>
          <p:nvPr/>
        </p:nvSpPr>
        <p:spPr>
          <a:xfrm>
            <a:off x="6669574" y="933775"/>
            <a:ext cx="81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1000"/>
              </a:spcAft>
              <a:buNone/>
            </a:pPr>
            <a:r>
              <a:rPr lang="en-US" sz="1100">
                <a:solidFill>
                  <a:srgbClr val="0A4595"/>
                </a:solidFill>
              </a:rPr>
              <a:t>global</a:t>
            </a:r>
            <a:endParaRPr sz="1100"/>
          </a:p>
        </p:txBody>
      </p:sp>
      <p:sp>
        <p:nvSpPr>
          <p:cNvPr id="112" name="Google Shape;112;g2eb8b20cae1_0_40"/>
          <p:cNvSpPr txBox="1"/>
          <p:nvPr/>
        </p:nvSpPr>
        <p:spPr>
          <a:xfrm>
            <a:off x="7563200" y="1194775"/>
            <a:ext cx="1599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A4595"/>
                </a:solidFill>
              </a:rPr>
              <a:t>On global scale, superobbing reduces the mean bias, RMSE and STDV, compared to thinning.</a:t>
            </a:r>
            <a:endParaRPr sz="1200">
              <a:solidFill>
                <a:srgbClr val="0A4595"/>
              </a:solidFill>
            </a:endParaRPr>
          </a:p>
        </p:txBody>
      </p:sp>
      <p:sp>
        <p:nvSpPr>
          <p:cNvPr id="113" name="Google Shape;113;g2eb8b20cae1_0_40"/>
          <p:cNvSpPr txBox="1"/>
          <p:nvPr/>
        </p:nvSpPr>
        <p:spPr>
          <a:xfrm>
            <a:off x="6519200" y="4567375"/>
            <a:ext cx="2643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</a:rPr>
              <a:t>Yaping Wang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b8b20cae1_0_57"/>
          <p:cNvSpPr txBox="1"/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Variational Bias Correction</a:t>
            </a:r>
            <a:endParaRPr/>
          </a:p>
        </p:txBody>
      </p:sp>
      <p:sp>
        <p:nvSpPr>
          <p:cNvPr id="119" name="Google Shape;119;g2eb8b20cae1_0_57"/>
          <p:cNvSpPr txBox="1"/>
          <p:nvPr>
            <p:ph idx="1" type="body"/>
          </p:nvPr>
        </p:nvSpPr>
        <p:spPr>
          <a:xfrm>
            <a:off x="457200" y="921449"/>
            <a:ext cx="8229600" cy="36735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Exploring multiple bias predictors:</a:t>
            </a:r>
            <a:endParaRPr/>
          </a:p>
        </p:txBody>
      </p:sp>
      <p:pic>
        <p:nvPicPr>
          <p:cNvPr id="120" name="Google Shape;120;g2eb8b20cae1_0_57"/>
          <p:cNvPicPr preferRelativeResize="0"/>
          <p:nvPr/>
        </p:nvPicPr>
        <p:blipFill rotWithShape="1">
          <a:blip r:embed="rId3">
            <a:alphaModFix/>
          </a:blip>
          <a:srcRect b="13609" l="0" r="-1430" t="20453"/>
          <a:stretch/>
        </p:blipFill>
        <p:spPr>
          <a:xfrm>
            <a:off x="457188" y="2202175"/>
            <a:ext cx="4166424" cy="20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eb8b20cae1_0_57"/>
          <p:cNvSpPr txBox="1"/>
          <p:nvPr/>
        </p:nvSpPr>
        <p:spPr>
          <a:xfrm>
            <a:off x="639150" y="1214925"/>
            <a:ext cx="38025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000000"/>
                </a:solidFill>
              </a:rPr>
              <a:t>Difference of absolute error against CAMS (VarBC (</a:t>
            </a:r>
            <a:r>
              <a:rPr b="1" lang="en-US" sz="1500">
                <a:solidFill>
                  <a:srgbClr val="000000"/>
                </a:solidFill>
              </a:rPr>
              <a:t>sulfate</a:t>
            </a:r>
            <a:r>
              <a:rPr lang="en-US" sz="1500">
                <a:solidFill>
                  <a:srgbClr val="000000"/>
                </a:solidFill>
              </a:rPr>
              <a:t>) - CTRL) 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FF0000"/>
                </a:solidFill>
              </a:rPr>
              <a:t>Positive: VarBC  has smaller error </a:t>
            </a:r>
            <a:endParaRPr sz="11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70C0"/>
                </a:solidFill>
              </a:rPr>
              <a:t>Negative: CTRL has smaller error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eb8b20cae1_0_57"/>
          <p:cNvSpPr txBox="1"/>
          <p:nvPr/>
        </p:nvSpPr>
        <p:spPr>
          <a:xfrm>
            <a:off x="1040400" y="41648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A4595"/>
                </a:solidFill>
              </a:rPr>
              <a:t>Varbc reduces the error over east Asia, central Africa, Europe and east North America.</a:t>
            </a:r>
            <a:endParaRPr/>
          </a:p>
        </p:txBody>
      </p:sp>
      <p:sp>
        <p:nvSpPr>
          <p:cNvPr id="123" name="Google Shape;123;g2eb8b20cae1_0_57"/>
          <p:cNvSpPr txBox="1"/>
          <p:nvPr/>
        </p:nvSpPr>
        <p:spPr>
          <a:xfrm>
            <a:off x="4943925" y="1157875"/>
            <a:ext cx="38025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000000"/>
                </a:solidFill>
              </a:rPr>
              <a:t>Difference of absolute error against CAMS (VarBC (</a:t>
            </a:r>
            <a:r>
              <a:rPr b="1" lang="en-US" sz="1500"/>
              <a:t>Constant</a:t>
            </a:r>
            <a:r>
              <a:rPr lang="en-US" sz="1500">
                <a:solidFill>
                  <a:srgbClr val="000000"/>
                </a:solidFill>
              </a:rPr>
              <a:t>) - CTRL) 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FF0000"/>
                </a:solidFill>
              </a:rPr>
              <a:t>Positive: VarrBC  has smaller error </a:t>
            </a:r>
            <a:endParaRPr sz="11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70C0"/>
                </a:solidFill>
              </a:rPr>
              <a:t>Negative: CTRL has smaller error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2eb8b20cae1_0_57"/>
          <p:cNvPicPr preferRelativeResize="0"/>
          <p:nvPr/>
        </p:nvPicPr>
        <p:blipFill rotWithShape="1">
          <a:blip r:embed="rId4">
            <a:alphaModFix/>
          </a:blip>
          <a:srcRect b="1762" l="0" r="0" t="21254"/>
          <a:stretch/>
        </p:blipFill>
        <p:spPr>
          <a:xfrm>
            <a:off x="4769475" y="2237575"/>
            <a:ext cx="4166400" cy="240544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eb8b20cae1_0_57"/>
          <p:cNvSpPr txBox="1"/>
          <p:nvPr/>
        </p:nvSpPr>
        <p:spPr>
          <a:xfrm>
            <a:off x="5543250" y="42335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A4595"/>
                </a:solidFill>
              </a:rPr>
              <a:t>Not much impact</a:t>
            </a:r>
            <a:endParaRPr/>
          </a:p>
        </p:txBody>
      </p:sp>
      <p:sp>
        <p:nvSpPr>
          <p:cNvPr id="126" name="Google Shape;126;g2eb8b20cae1_0_57"/>
          <p:cNvSpPr txBox="1"/>
          <p:nvPr/>
        </p:nvSpPr>
        <p:spPr>
          <a:xfrm>
            <a:off x="6500400" y="4476750"/>
            <a:ext cx="2643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Yaping Wang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eb8b20cae1_0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575" y="701350"/>
            <a:ext cx="5085701" cy="381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eb8b20cae1_0_131"/>
          <p:cNvSpPr txBox="1"/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AOD Assimilation Impact</a:t>
            </a:r>
            <a:endParaRPr/>
          </a:p>
        </p:txBody>
      </p:sp>
      <p:sp>
        <p:nvSpPr>
          <p:cNvPr id="133" name="Google Shape;133;g2eb8b20cae1_0_131"/>
          <p:cNvSpPr txBox="1"/>
          <p:nvPr>
            <p:ph idx="1" type="body"/>
          </p:nvPr>
        </p:nvSpPr>
        <p:spPr>
          <a:xfrm>
            <a:off x="457200" y="1280150"/>
            <a:ext cx="31452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lang="en-US" sz="1700"/>
              <a:t>Student T-test suggests that (somewhat limited sample size) VIIRS AOD assimilation can have a significant impact on the model’s forecast of AOD. </a:t>
            </a:r>
            <a:endParaRPr b="0" sz="17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lang="en-US" sz="1700"/>
              <a:t>“Significant” reduction of RMSE out to ~5 days and mean bias reduction out to ~10 days are possible.</a:t>
            </a:r>
            <a:endParaRPr b="0" sz="1700"/>
          </a:p>
        </p:txBody>
      </p:sp>
      <p:sp>
        <p:nvSpPr>
          <p:cNvPr id="134" name="Google Shape;134;g2eb8b20cae1_0_131"/>
          <p:cNvSpPr txBox="1"/>
          <p:nvPr/>
        </p:nvSpPr>
        <p:spPr>
          <a:xfrm>
            <a:off x="4892350" y="4476750"/>
            <a:ext cx="41511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Work/figures courtesy Yaping Wang, SAIC@EMC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NOAA Colors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Kathryn Olivieri</dc:creator>
</cp:coreProperties>
</file>