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Raleway SemiBold"/>
      <p:regular r:id="rId20"/>
      <p:bold r:id="rId21"/>
      <p:italic r:id="rId22"/>
      <p:boldItalic r:id="rId23"/>
    </p:embeddedFont>
    <p:embeddedFont>
      <p:font typeface="Lato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ajBeXo28mbsBhk+XgEWn8Z6i3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SemiBold-regular.fntdata"/><Relationship Id="rId22" Type="http://schemas.openxmlformats.org/officeDocument/2006/relationships/font" Target="fonts/RalewaySemiBold-italic.fntdata"/><Relationship Id="rId21" Type="http://schemas.openxmlformats.org/officeDocument/2006/relationships/font" Target="fonts/RalewaySemiBold-bold.fntdata"/><Relationship Id="rId24" Type="http://schemas.openxmlformats.org/officeDocument/2006/relationships/font" Target="fonts/Lato-regular.fntdata"/><Relationship Id="rId23" Type="http://schemas.openxmlformats.org/officeDocument/2006/relationships/font" Target="fonts/RalewaySemiBold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OpenSans-regular.fntdata"/><Relationship Id="rId27" Type="http://schemas.openxmlformats.org/officeDocument/2006/relationships/font" Target="fonts/La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aleway-bold.fntdata"/><Relationship Id="rId16" Type="http://schemas.openxmlformats.org/officeDocument/2006/relationships/font" Target="fonts/Raleway-regular.fntdata"/><Relationship Id="rId19" Type="http://schemas.openxmlformats.org/officeDocument/2006/relationships/font" Target="fonts/Raleway-boldItalic.fntdata"/><Relationship Id="rId18" Type="http://schemas.openxmlformats.org/officeDocument/2006/relationships/font" Target="fonts/Ralew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8" name="Google Shape;318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d1dfed44e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g2ed1dfed44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g2ed1dfed44e_0_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7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" name="Google Shape;12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" name="Google Shape;14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" name="Google Shape;15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Google Shape;1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4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" name="Google Shape;8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3"/>
          <p:cNvPicPr preferRelativeResize="0"/>
          <p:nvPr/>
        </p:nvPicPr>
        <p:blipFill rotWithShape="1">
          <a:blip r:embed="rId3">
            <a:alphaModFix amt="25000"/>
          </a:blip>
          <a:srcRect b="0" l="0" r="0" t="0"/>
          <a:stretch/>
        </p:blipFill>
        <p:spPr>
          <a:xfrm>
            <a:off x="467975" y="76200"/>
            <a:ext cx="49910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9" name="Google Shape;29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0" name="Google Shape;30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" name="Google Shape;3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6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bar">
  <p:cSld name="TITLE_ONLY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6" name="Google Shape;36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7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8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" name="Google Shape;44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" name="Google Shape;4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8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-US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1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1" name="Google Shape;51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1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9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0" name="Google Shape;60;p2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3" name="Google Shape;63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68" name="Google Shape;68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2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2" name="Google Shape;72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2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22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2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-US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b="1" i="0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5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Relationship Id="rId5" Type="http://schemas.openxmlformats.org/officeDocument/2006/relationships/image" Target="../media/image41.pn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11" Type="http://schemas.openxmlformats.org/officeDocument/2006/relationships/image" Target="../media/image29.png"/><Relationship Id="rId10" Type="http://schemas.openxmlformats.org/officeDocument/2006/relationships/image" Target="../media/image3.png"/><Relationship Id="rId9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1" Type="http://schemas.openxmlformats.org/officeDocument/2006/relationships/image" Target="../media/image22.png"/><Relationship Id="rId10" Type="http://schemas.openxmlformats.org/officeDocument/2006/relationships/image" Target="../media/image29.png"/><Relationship Id="rId12" Type="http://schemas.openxmlformats.org/officeDocument/2006/relationships/image" Target="../media/image8.png"/><Relationship Id="rId9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10" Type="http://schemas.openxmlformats.org/officeDocument/2006/relationships/image" Target="../media/image27.png"/><Relationship Id="rId9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Relationship Id="rId4" Type="http://schemas.openxmlformats.org/officeDocument/2006/relationships/image" Target="../media/image32.png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87" name="Google Shape;8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28" y="4386901"/>
            <a:ext cx="1251872" cy="62387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950725" y="2219348"/>
            <a:ext cx="396507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Xiong, Parker MacCready, Aurora Leeson</a:t>
            </a:r>
            <a:endParaRPr b="0" baseline="30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1"/>
          <p:cNvGrpSpPr/>
          <p:nvPr/>
        </p:nvGrpSpPr>
        <p:grpSpPr>
          <a:xfrm>
            <a:off x="5093297" y="713811"/>
            <a:ext cx="3299568" cy="3743889"/>
            <a:chOff x="5602941" y="1073176"/>
            <a:chExt cx="2859741" cy="3322688"/>
          </a:xfrm>
        </p:grpSpPr>
        <p:grpSp>
          <p:nvGrpSpPr>
            <p:cNvPr id="90" name="Google Shape;90;p1"/>
            <p:cNvGrpSpPr/>
            <p:nvPr/>
          </p:nvGrpSpPr>
          <p:grpSpPr>
            <a:xfrm>
              <a:off x="5602941" y="1073176"/>
              <a:ext cx="2859741" cy="3322688"/>
              <a:chOff x="5773268" y="-1411969"/>
              <a:chExt cx="6248721" cy="7260290"/>
            </a:xfrm>
          </p:grpSpPr>
          <p:pic>
            <p:nvPicPr>
              <p:cNvPr id="91" name="Google Shape;91;p1"/>
              <p:cNvPicPr preferRelativeResize="0"/>
              <p:nvPr/>
            </p:nvPicPr>
            <p:blipFill rotWithShape="1">
              <a:blip r:embed="rId4">
                <a:alphaModFix amt="70000"/>
              </a:blip>
              <a:srcRect b="2899" l="3422" r="3272" t="2284"/>
              <a:stretch/>
            </p:blipFill>
            <p:spPr>
              <a:xfrm>
                <a:off x="5773268" y="-1411969"/>
                <a:ext cx="5522246" cy="726029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2" name="Google Shape;92;p1"/>
              <p:cNvSpPr txBox="1"/>
              <p:nvPr/>
            </p:nvSpPr>
            <p:spPr>
              <a:xfrm>
                <a:off x="9065801" y="5309702"/>
                <a:ext cx="2956188" cy="5380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00" u="none" cap="none" strike="noStrike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rPr>
                  <a:t>(Flower, 2021)</a:t>
                </a:r>
                <a:endParaRPr/>
              </a:p>
            </p:txBody>
          </p:sp>
        </p:grpSp>
        <p:sp>
          <p:nvSpPr>
            <p:cNvPr id="93" name="Google Shape;93;p1"/>
            <p:cNvSpPr txBox="1"/>
            <p:nvPr/>
          </p:nvSpPr>
          <p:spPr>
            <a:xfrm>
              <a:off x="6559609" y="1965083"/>
              <a:ext cx="640757" cy="245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Canada</a:t>
              </a:r>
              <a:endParaRPr/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6880505" y="3833541"/>
              <a:ext cx="419855" cy="2458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U.S.</a:t>
              </a:r>
              <a:endParaRPr/>
            </a:p>
          </p:txBody>
        </p:sp>
        <p:sp>
          <p:nvSpPr>
            <p:cNvPr id="95" name="Google Shape;95;p1"/>
            <p:cNvSpPr txBox="1"/>
            <p:nvPr/>
          </p:nvSpPr>
          <p:spPr>
            <a:xfrm rot="4373027">
              <a:off x="5428382" y="3064243"/>
              <a:ext cx="1004682" cy="240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Pacific Ocean</a:t>
              </a:r>
              <a:endParaRPr/>
            </a:p>
          </p:txBody>
        </p:sp>
      </p:grpSp>
      <p:grpSp>
        <p:nvGrpSpPr>
          <p:cNvPr id="96" name="Google Shape;96;p1"/>
          <p:cNvGrpSpPr/>
          <p:nvPr/>
        </p:nvGrpSpPr>
        <p:grpSpPr>
          <a:xfrm>
            <a:off x="1001949" y="2872184"/>
            <a:ext cx="3789432" cy="1294503"/>
            <a:chOff x="873471" y="4099486"/>
            <a:chExt cx="5258613" cy="1796388"/>
          </a:xfrm>
        </p:grpSpPr>
        <p:grpSp>
          <p:nvGrpSpPr>
            <p:cNvPr id="97" name="Google Shape;97;p1"/>
            <p:cNvGrpSpPr/>
            <p:nvPr/>
          </p:nvGrpSpPr>
          <p:grpSpPr>
            <a:xfrm>
              <a:off x="873471" y="4099486"/>
              <a:ext cx="4851400" cy="1796388"/>
              <a:chOff x="838200" y="4559962"/>
              <a:chExt cx="4851400" cy="1796388"/>
            </a:xfrm>
          </p:grpSpPr>
          <p:grpSp>
            <p:nvGrpSpPr>
              <p:cNvPr id="98" name="Google Shape;98;p1"/>
              <p:cNvGrpSpPr/>
              <p:nvPr/>
            </p:nvGrpSpPr>
            <p:grpSpPr>
              <a:xfrm>
                <a:off x="838200" y="4559962"/>
                <a:ext cx="4851400" cy="1796388"/>
                <a:chOff x="2930663" y="1427944"/>
                <a:chExt cx="4851400" cy="1796388"/>
              </a:xfrm>
            </p:grpSpPr>
            <p:grpSp>
              <p:nvGrpSpPr>
                <p:cNvPr id="99" name="Google Shape;99;p1"/>
                <p:cNvGrpSpPr/>
                <p:nvPr/>
              </p:nvGrpSpPr>
              <p:grpSpPr>
                <a:xfrm>
                  <a:off x="2930663" y="1504060"/>
                  <a:ext cx="4851400" cy="1720272"/>
                  <a:chOff x="1212547" y="1246112"/>
                  <a:chExt cx="4851400" cy="1720272"/>
                </a:xfrm>
              </p:grpSpPr>
              <p:pic>
                <p:nvPicPr>
                  <p:cNvPr id="100" name="Google Shape;100;p1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5933"/>
                  <a:stretch/>
                </p:blipFill>
                <p:spPr>
                  <a:xfrm>
                    <a:off x="1212547" y="1246112"/>
                    <a:ext cx="4851400" cy="172027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01" name="Google Shape;101;p1"/>
                  <p:cNvSpPr txBox="1"/>
                  <p:nvPr/>
                </p:nvSpPr>
                <p:spPr>
                  <a:xfrm>
                    <a:off x="2192344" y="2515852"/>
                    <a:ext cx="2928917" cy="3416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0" lang="en-US" sz="1000" u="none" cap="none" strike="noStrike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(MacCready and Banas, 2011)</a:t>
                    </a:r>
                    <a:endParaRPr/>
                  </a:p>
                </p:txBody>
              </p:sp>
            </p:grpSp>
            <p:sp>
              <p:nvSpPr>
                <p:cNvPr id="102" name="Google Shape;102;p1"/>
                <p:cNvSpPr/>
                <p:nvPr/>
              </p:nvSpPr>
              <p:spPr>
                <a:xfrm>
                  <a:off x="3121891" y="1427944"/>
                  <a:ext cx="295564" cy="203342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3" name="Google Shape;103;p1"/>
              <p:cNvSpPr txBox="1"/>
              <p:nvPr/>
            </p:nvSpPr>
            <p:spPr>
              <a:xfrm>
                <a:off x="2347495" y="5203108"/>
                <a:ext cx="1594964" cy="213551"/>
              </a:xfrm>
              <a:prstGeom prst="rect">
                <a:avLst/>
              </a:prstGeom>
              <a:solidFill>
                <a:schemeClr val="lt1">
                  <a:alpha val="69803"/>
                </a:schemeClr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00" u="none" cap="none" strike="noStrike">
                    <a:solidFill>
                      <a:srgbClr val="34A1CF"/>
                    </a:solidFill>
                    <a:latin typeface="Arial"/>
                    <a:ea typeface="Arial"/>
                    <a:cs typeface="Arial"/>
                    <a:sym typeface="Arial"/>
                  </a:rPr>
                  <a:t>Estuarine circulation</a:t>
                </a:r>
                <a:endParaRPr/>
              </a:p>
            </p:txBody>
          </p:sp>
        </p:grpSp>
        <p:sp>
          <p:nvSpPr>
            <p:cNvPr id="104" name="Google Shape;104;p1"/>
            <p:cNvSpPr txBox="1"/>
            <p:nvPr/>
          </p:nvSpPr>
          <p:spPr>
            <a:xfrm>
              <a:off x="5158927" y="4986611"/>
              <a:ext cx="720069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Inflow</a:t>
              </a:r>
              <a:endParaRPr/>
            </a:p>
          </p:txBody>
        </p:sp>
        <p:sp>
          <p:nvSpPr>
            <p:cNvPr id="105" name="Google Shape;105;p1"/>
            <p:cNvSpPr txBox="1"/>
            <p:nvPr/>
          </p:nvSpPr>
          <p:spPr>
            <a:xfrm>
              <a:off x="5251714" y="4546298"/>
              <a:ext cx="880370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Outflow</a:t>
              </a:r>
              <a:endParaRPr/>
            </a:p>
          </p:txBody>
        </p:sp>
      </p:grpSp>
      <p:sp>
        <p:nvSpPr>
          <p:cNvPr id="106" name="Google Shape;106;p1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sp>
        <p:nvSpPr>
          <p:cNvPr id="107" name="Google Shape;107;p1"/>
          <p:cNvSpPr/>
          <p:nvPr/>
        </p:nvSpPr>
        <p:spPr>
          <a:xfrm>
            <a:off x="735106" y="1093694"/>
            <a:ext cx="1066800" cy="197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0" y="696191"/>
            <a:ext cx="5349437" cy="14763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rPr b="1" i="0" lang="en-US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Impacts of exchange flow on multi-tracer budgets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2564"/>
              <a:buFont typeface="Open Sans"/>
              <a:buNone/>
            </a:pPr>
            <a:r>
              <a:rPr b="1" i="0" lang="en-US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 the Salish Sea</a:t>
            </a:r>
            <a:endParaRPr/>
          </a:p>
        </p:txBody>
      </p:sp>
      <p:sp>
        <p:nvSpPr>
          <p:cNvPr id="109" name="Google Shape;109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aph of different colored lines&#10;&#10;Description automatically generated" id="321" name="Google Shape;321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9456" y="569831"/>
            <a:ext cx="5483887" cy="23364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olored graphs&#10;&#10;Description automatically generated with medium confidence" id="322" name="Google Shape;322;p11"/>
          <p:cNvPicPr preferRelativeResize="0"/>
          <p:nvPr/>
        </p:nvPicPr>
        <p:blipFill rotWithShape="1">
          <a:blip r:embed="rId4">
            <a:alphaModFix/>
          </a:blip>
          <a:srcRect b="48544" l="67867" r="0" t="6034"/>
          <a:stretch/>
        </p:blipFill>
        <p:spPr>
          <a:xfrm>
            <a:off x="6555697" y="3334822"/>
            <a:ext cx="1873134" cy="1285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11"/>
          <p:cNvGrpSpPr/>
          <p:nvPr/>
        </p:nvGrpSpPr>
        <p:grpSpPr>
          <a:xfrm>
            <a:off x="299491" y="2687179"/>
            <a:ext cx="3631928" cy="1947765"/>
            <a:chOff x="939874" y="2195559"/>
            <a:chExt cx="3631928" cy="1947765"/>
          </a:xfrm>
        </p:grpSpPr>
        <p:grpSp>
          <p:nvGrpSpPr>
            <p:cNvPr id="324" name="Google Shape;324;p11"/>
            <p:cNvGrpSpPr/>
            <p:nvPr/>
          </p:nvGrpSpPr>
          <p:grpSpPr>
            <a:xfrm>
              <a:off x="939874" y="2719265"/>
              <a:ext cx="3631928" cy="1424059"/>
              <a:chOff x="1623597" y="3041188"/>
              <a:chExt cx="4842571" cy="1898746"/>
            </a:xfrm>
          </p:grpSpPr>
          <p:pic>
            <p:nvPicPr>
              <p:cNvPr descr="A group of colored graphs&#10;&#10;Description automatically generated with medium confidence" id="325" name="Google Shape;325;p11"/>
              <p:cNvPicPr preferRelativeResize="0"/>
              <p:nvPr/>
            </p:nvPicPr>
            <p:blipFill rotWithShape="1">
              <a:blip r:embed="rId5">
                <a:alphaModFix/>
              </a:blip>
              <a:srcRect b="49967" l="0" r="66488" t="0"/>
              <a:stretch/>
            </p:blipFill>
            <p:spPr>
              <a:xfrm>
                <a:off x="1623597" y="3041188"/>
                <a:ext cx="2604655" cy="18878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group of colored graphs&#10;&#10;Description automatically generated with medium confidence" id="326" name="Google Shape;326;p11"/>
              <p:cNvPicPr preferRelativeResize="0"/>
              <p:nvPr/>
            </p:nvPicPr>
            <p:blipFill rotWithShape="1">
              <a:blip r:embed="rId5">
                <a:alphaModFix/>
              </a:blip>
              <a:srcRect b="49382" l="71399" r="0" t="4774"/>
              <a:stretch/>
            </p:blipFill>
            <p:spPr>
              <a:xfrm>
                <a:off x="4243185" y="3210113"/>
                <a:ext cx="2222983" cy="17298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7" name="Google Shape;327;p11"/>
            <p:cNvGrpSpPr/>
            <p:nvPr/>
          </p:nvGrpSpPr>
          <p:grpSpPr>
            <a:xfrm>
              <a:off x="1737605" y="2195559"/>
              <a:ext cx="2625778" cy="1550995"/>
              <a:chOff x="2194805" y="1895157"/>
              <a:chExt cx="2625778" cy="1550995"/>
            </a:xfrm>
          </p:grpSpPr>
          <p:sp>
            <p:nvSpPr>
              <p:cNvPr id="328" name="Google Shape;328;p11"/>
              <p:cNvSpPr txBox="1"/>
              <p:nvPr/>
            </p:nvSpPr>
            <p:spPr>
              <a:xfrm>
                <a:off x="2506466" y="2371072"/>
                <a:ext cx="177003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Normal Exchange Flow</a:t>
                </a:r>
                <a:endParaRPr/>
              </a:p>
            </p:txBody>
          </p:sp>
          <p:sp>
            <p:nvSpPr>
              <p:cNvPr id="329" name="Google Shape;329;p11"/>
              <p:cNvSpPr txBox="1"/>
              <p:nvPr/>
            </p:nvSpPr>
            <p:spPr>
              <a:xfrm>
                <a:off x="2194805" y="3192236"/>
                <a:ext cx="57099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05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Inflow</a:t>
                </a:r>
                <a:endParaRPr/>
              </a:p>
            </p:txBody>
          </p:sp>
          <p:sp>
            <p:nvSpPr>
              <p:cNvPr id="330" name="Google Shape;330;p11"/>
              <p:cNvSpPr txBox="1"/>
              <p:nvPr/>
            </p:nvSpPr>
            <p:spPr>
              <a:xfrm>
                <a:off x="2544077" y="2567633"/>
                <a:ext cx="68320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05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Outflow</a:t>
                </a:r>
                <a:endParaRPr/>
              </a:p>
            </p:txBody>
          </p:sp>
          <p:sp>
            <p:nvSpPr>
              <p:cNvPr id="331" name="Google Shape;331;p11"/>
              <p:cNvSpPr txBox="1"/>
              <p:nvPr/>
            </p:nvSpPr>
            <p:spPr>
              <a:xfrm>
                <a:off x="4031265" y="3172759"/>
                <a:ext cx="482824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05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Cold</a:t>
                </a:r>
                <a:endParaRPr/>
              </a:p>
            </p:txBody>
          </p:sp>
          <p:sp>
            <p:nvSpPr>
              <p:cNvPr id="332" name="Google Shape;332;p11"/>
              <p:cNvSpPr txBox="1"/>
              <p:nvPr/>
            </p:nvSpPr>
            <p:spPr>
              <a:xfrm>
                <a:off x="3724253" y="2634859"/>
                <a:ext cx="559769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05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Warm</a:t>
                </a:r>
                <a:endParaRPr/>
              </a:p>
            </p:txBody>
          </p:sp>
          <p:cxnSp>
            <p:nvCxnSpPr>
              <p:cNvPr id="333" name="Google Shape;333;p11"/>
              <p:cNvCxnSpPr>
                <a:stCxn id="326" idx="0"/>
              </p:cNvCxnSpPr>
              <p:nvPr/>
            </p:nvCxnSpPr>
            <p:spPr>
              <a:xfrm flipH="1" rot="10800000">
                <a:off x="4195383" y="1895157"/>
                <a:ext cx="625200" cy="650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lg" w="lg" type="stealth"/>
              </a:ln>
            </p:spPr>
          </p:cxnSp>
        </p:grpSp>
      </p:grpSp>
      <p:sp>
        <p:nvSpPr>
          <p:cNvPr id="334" name="Google Shape;334;p11"/>
          <p:cNvSpPr txBox="1"/>
          <p:nvPr/>
        </p:nvSpPr>
        <p:spPr>
          <a:xfrm>
            <a:off x="1063780" y="135729"/>
            <a:ext cx="66428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Seasonal cycle of exchange flow tracer budget – heat</a:t>
            </a:r>
            <a:endParaRPr/>
          </a:p>
        </p:txBody>
      </p:sp>
      <p:sp>
        <p:nvSpPr>
          <p:cNvPr id="335" name="Google Shape;335;p11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4154305" y="639564"/>
            <a:ext cx="2934068" cy="1189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114801" y="1685730"/>
            <a:ext cx="1074234" cy="1524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colored graphs&#10;&#10;Description automatically generated with medium confidence" id="338" name="Google Shape;338;p11"/>
          <p:cNvPicPr preferRelativeResize="0"/>
          <p:nvPr/>
        </p:nvPicPr>
        <p:blipFill rotWithShape="1">
          <a:blip r:embed="rId4">
            <a:alphaModFix/>
          </a:blip>
          <a:srcRect b="49999" l="0" r="66013" t="-1"/>
          <a:stretch/>
        </p:blipFill>
        <p:spPr>
          <a:xfrm>
            <a:off x="4788050" y="3181925"/>
            <a:ext cx="1981201" cy="141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1"/>
          <p:cNvSpPr txBox="1"/>
          <p:nvPr/>
        </p:nvSpPr>
        <p:spPr>
          <a:xfrm>
            <a:off x="5608347" y="4024445"/>
            <a:ext cx="68320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Outflow</a:t>
            </a:r>
            <a:endParaRPr/>
          </a:p>
        </p:txBody>
      </p:sp>
      <p:sp>
        <p:nvSpPr>
          <p:cNvPr id="340" name="Google Shape;340;p11"/>
          <p:cNvSpPr txBox="1"/>
          <p:nvPr/>
        </p:nvSpPr>
        <p:spPr>
          <a:xfrm>
            <a:off x="5755731" y="3359217"/>
            <a:ext cx="570990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Inflow</a:t>
            </a:r>
            <a:endParaRPr/>
          </a:p>
        </p:txBody>
      </p:sp>
      <p:sp>
        <p:nvSpPr>
          <p:cNvPr id="341" name="Google Shape;341;p11"/>
          <p:cNvSpPr txBox="1"/>
          <p:nvPr/>
        </p:nvSpPr>
        <p:spPr>
          <a:xfrm>
            <a:off x="5757940" y="3125096"/>
            <a:ext cx="193194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Reversed Exchange Flow</a:t>
            </a:r>
            <a:endParaRPr/>
          </a:p>
        </p:txBody>
      </p:sp>
      <p:sp>
        <p:nvSpPr>
          <p:cNvPr id="342" name="Google Shape;342;p11"/>
          <p:cNvSpPr txBox="1"/>
          <p:nvPr/>
        </p:nvSpPr>
        <p:spPr>
          <a:xfrm>
            <a:off x="7388724" y="4124269"/>
            <a:ext cx="482824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Cold</a:t>
            </a:r>
            <a:endParaRPr/>
          </a:p>
        </p:txBody>
      </p:sp>
      <p:grpSp>
        <p:nvGrpSpPr>
          <p:cNvPr id="343" name="Google Shape;343;p11"/>
          <p:cNvGrpSpPr/>
          <p:nvPr/>
        </p:nvGrpSpPr>
        <p:grpSpPr>
          <a:xfrm>
            <a:off x="3145307" y="641253"/>
            <a:ext cx="3535311" cy="2127961"/>
            <a:chOff x="3145307" y="641253"/>
            <a:chExt cx="3535311" cy="2127961"/>
          </a:xfrm>
        </p:grpSpPr>
        <p:sp>
          <p:nvSpPr>
            <p:cNvPr id="344" name="Google Shape;344;p11"/>
            <p:cNvSpPr txBox="1"/>
            <p:nvPr/>
          </p:nvSpPr>
          <p:spPr>
            <a:xfrm>
              <a:off x="5618264" y="2492215"/>
              <a:ext cx="63190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Inflow</a:t>
              </a:r>
              <a:endParaRPr/>
            </a:p>
          </p:txBody>
        </p:sp>
        <p:sp>
          <p:nvSpPr>
            <p:cNvPr id="345" name="Google Shape;345;p11"/>
            <p:cNvSpPr txBox="1"/>
            <p:nvPr/>
          </p:nvSpPr>
          <p:spPr>
            <a:xfrm>
              <a:off x="5063528" y="1871072"/>
              <a:ext cx="7601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008001"/>
                  </a:solidFill>
                  <a:latin typeface="Arial"/>
                  <a:ea typeface="Arial"/>
                  <a:cs typeface="Arial"/>
                  <a:sym typeface="Arial"/>
                </a:rPr>
                <a:t>Outflow</a:t>
              </a:r>
              <a:endParaRPr/>
            </a:p>
          </p:txBody>
        </p:sp>
        <p:grpSp>
          <p:nvGrpSpPr>
            <p:cNvPr id="346" name="Google Shape;346;p11"/>
            <p:cNvGrpSpPr/>
            <p:nvPr/>
          </p:nvGrpSpPr>
          <p:grpSpPr>
            <a:xfrm>
              <a:off x="3145307" y="641253"/>
              <a:ext cx="3535311" cy="1033640"/>
              <a:chOff x="3145307" y="641253"/>
              <a:chExt cx="3535311" cy="1033640"/>
            </a:xfrm>
          </p:grpSpPr>
          <p:sp>
            <p:nvSpPr>
              <p:cNvPr id="347" name="Google Shape;347;p11"/>
              <p:cNvSpPr txBox="1"/>
              <p:nvPr/>
            </p:nvSpPr>
            <p:spPr>
              <a:xfrm>
                <a:off x="4854175" y="1397894"/>
                <a:ext cx="182644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0" lang="en-US" sz="1200" u="none" cap="none" strike="noStrike">
                    <a:solidFill>
                      <a:srgbClr val="BFBFFF"/>
                    </a:solidFill>
                    <a:latin typeface="Arial"/>
                    <a:ea typeface="Arial"/>
                    <a:cs typeface="Arial"/>
                    <a:sym typeface="Arial"/>
                  </a:rPr>
                  <a:t>Exchange Flow</a:t>
                </a:r>
                <a:endParaRPr/>
              </a:p>
            </p:txBody>
          </p:sp>
          <p:sp>
            <p:nvSpPr>
              <p:cNvPr id="348" name="Google Shape;348;p11"/>
              <p:cNvSpPr txBox="1"/>
              <p:nvPr/>
            </p:nvSpPr>
            <p:spPr>
              <a:xfrm>
                <a:off x="3145307" y="766853"/>
                <a:ext cx="762025" cy="276999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4346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349" name="Google Shape;349;p11"/>
              <p:cNvSpPr txBox="1"/>
              <p:nvPr/>
            </p:nvSpPr>
            <p:spPr>
              <a:xfrm>
                <a:off x="4529751" y="641253"/>
                <a:ext cx="421044" cy="276999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</p:grpSp>
      <p:grpSp>
        <p:nvGrpSpPr>
          <p:cNvPr id="350" name="Google Shape;350;p11"/>
          <p:cNvGrpSpPr/>
          <p:nvPr/>
        </p:nvGrpSpPr>
        <p:grpSpPr>
          <a:xfrm>
            <a:off x="123043" y="1162222"/>
            <a:ext cx="2584715" cy="725225"/>
            <a:chOff x="-103711" y="992025"/>
            <a:chExt cx="3195702" cy="725225"/>
          </a:xfrm>
        </p:grpSpPr>
        <p:sp>
          <p:nvSpPr>
            <p:cNvPr id="351" name="Google Shape;351;p11"/>
            <p:cNvSpPr txBox="1"/>
            <p:nvPr/>
          </p:nvSpPr>
          <p:spPr>
            <a:xfrm>
              <a:off x="-103711" y="992025"/>
              <a:ext cx="3195702" cy="66761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-1886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  <p:cxnSp>
          <p:nvCxnSpPr>
            <p:cNvPr id="352" name="Google Shape;352;p11"/>
            <p:cNvCxnSpPr/>
            <p:nvPr/>
          </p:nvCxnSpPr>
          <p:spPr>
            <a:xfrm flipH="1" rot="10800000">
              <a:off x="1244338" y="1282044"/>
              <a:ext cx="518474" cy="414779"/>
            </a:xfrm>
            <a:prstGeom prst="straightConnector1">
              <a:avLst/>
            </a:prstGeom>
            <a:noFill/>
            <a:ln cap="flat" cmpd="sng" w="12700">
              <a:solidFill>
                <a:srgbClr val="56565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3" name="Google Shape;353;p11"/>
            <p:cNvCxnSpPr/>
            <p:nvPr/>
          </p:nvCxnSpPr>
          <p:spPr>
            <a:xfrm flipH="1" rot="10800000">
              <a:off x="1915212" y="1302471"/>
              <a:ext cx="518474" cy="414779"/>
            </a:xfrm>
            <a:prstGeom prst="straightConnector1">
              <a:avLst/>
            </a:prstGeom>
            <a:noFill/>
            <a:ln cap="flat" cmpd="sng" w="12700">
              <a:solidFill>
                <a:srgbClr val="56565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354" name="Google Shape;354;p11"/>
          <p:cNvCxnSpPr/>
          <p:nvPr/>
        </p:nvCxnSpPr>
        <p:spPr>
          <a:xfrm rot="10800000">
            <a:off x="4012163" y="1791478"/>
            <a:ext cx="1197791" cy="1394886"/>
          </a:xfrm>
          <a:prstGeom prst="straightConnector1">
            <a:avLst/>
          </a:prstGeom>
          <a:noFill/>
          <a:ln cap="flat" cmpd="sng" w="9525">
            <a:solidFill>
              <a:srgbClr val="565656"/>
            </a:solidFill>
            <a:prstDash val="solid"/>
            <a:round/>
            <a:headEnd len="sm" w="sm" type="none"/>
            <a:tailEnd len="lg" w="lg" type="stealth"/>
          </a:ln>
        </p:spPr>
      </p:cxnSp>
      <p:pic>
        <p:nvPicPr>
          <p:cNvPr id="355" name="Google Shape;355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9250" y="1936850"/>
            <a:ext cx="1619700" cy="2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360" name="Google Shape;36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28" y="4386901"/>
            <a:ext cx="1251872" cy="62387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2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sp>
        <p:nvSpPr>
          <p:cNvPr id="362" name="Google Shape;362;p12"/>
          <p:cNvSpPr/>
          <p:nvPr/>
        </p:nvSpPr>
        <p:spPr>
          <a:xfrm>
            <a:off x="735106" y="1093694"/>
            <a:ext cx="1066800" cy="1972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2"/>
          <p:cNvSpPr txBox="1"/>
          <p:nvPr/>
        </p:nvSpPr>
        <p:spPr>
          <a:xfrm>
            <a:off x="308698" y="603936"/>
            <a:ext cx="7222245" cy="8328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Open Sans"/>
              <a:buNone/>
            </a:pPr>
            <a:r>
              <a:rPr b="1" i="0" lang="en-US" sz="2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Impacts of exchange flow on multi-tracer budgets in the Salish Sea</a:t>
            </a:r>
            <a:endParaRPr/>
          </a:p>
        </p:txBody>
      </p:sp>
      <p:sp>
        <p:nvSpPr>
          <p:cNvPr id="364" name="Google Shape;364;p12"/>
          <p:cNvSpPr txBox="1"/>
          <p:nvPr/>
        </p:nvSpPr>
        <p:spPr>
          <a:xfrm>
            <a:off x="567798" y="1447728"/>
            <a:ext cx="4670509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Volume-integrated budgets for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heat, total nitrogen, and oxygen </a:t>
            </a: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are computed from LiveOcean for the Salish Sea estuarine system.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exchange flow </a:t>
            </a: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plays a leading role, with a clear annual cycle, but is balanced by a different collection of other terms in each budget.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difference between inflow and outflow tracer concentrations (</a:t>
            </a: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∆C</a:t>
            </a:r>
            <a:r>
              <a:rPr b="0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 determines the distinct seasonality of the exchange flow budget term, and is more than the seasonal variation of the exchange flow volume transport.</a:t>
            </a:r>
            <a:endParaRPr/>
          </a:p>
        </p:txBody>
      </p:sp>
      <p:grpSp>
        <p:nvGrpSpPr>
          <p:cNvPr id="365" name="Google Shape;365;p12"/>
          <p:cNvGrpSpPr/>
          <p:nvPr/>
        </p:nvGrpSpPr>
        <p:grpSpPr>
          <a:xfrm>
            <a:off x="5231218" y="1438939"/>
            <a:ext cx="3655234" cy="2289545"/>
            <a:chOff x="5514753" y="1552353"/>
            <a:chExt cx="3655234" cy="2289545"/>
          </a:xfrm>
        </p:grpSpPr>
        <p:pic>
          <p:nvPicPr>
            <p:cNvPr descr="A graph of different colored lines&#10;&#10;Description automatically generated" id="366" name="Google Shape;366;p12"/>
            <p:cNvPicPr preferRelativeResize="0"/>
            <p:nvPr/>
          </p:nvPicPr>
          <p:blipFill rotWithShape="1">
            <a:blip r:embed="rId4">
              <a:alphaModFix/>
            </a:blip>
            <a:srcRect b="62812" l="0" r="0" t="0"/>
            <a:stretch/>
          </p:blipFill>
          <p:spPr>
            <a:xfrm>
              <a:off x="5527462" y="1552353"/>
              <a:ext cx="3449705" cy="725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aph of different colored lines&#10;&#10;Description automatically generated" id="367" name="Google Shape;367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14753" y="2284591"/>
              <a:ext cx="3655234" cy="15573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8" name="Google Shape;368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/>
        </p:nvSpPr>
        <p:spPr>
          <a:xfrm>
            <a:off x="934980" y="266171"/>
            <a:ext cx="696855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Exchange flow in the Salish Sea:  ‘Underwater Amazon’</a:t>
            </a: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>
            <a:off x="1144360" y="889373"/>
            <a:ext cx="6082031" cy="1347291"/>
            <a:chOff x="1718116" y="1427944"/>
            <a:chExt cx="8109375" cy="1796388"/>
          </a:xfrm>
        </p:grpSpPr>
        <p:grpSp>
          <p:nvGrpSpPr>
            <p:cNvPr id="117" name="Google Shape;117;p2"/>
            <p:cNvGrpSpPr/>
            <p:nvPr/>
          </p:nvGrpSpPr>
          <p:grpSpPr>
            <a:xfrm>
              <a:off x="1718116" y="1504060"/>
              <a:ext cx="8109375" cy="1720272"/>
              <a:chOff x="0" y="1246112"/>
              <a:chExt cx="8109375" cy="1720272"/>
            </a:xfrm>
          </p:grpSpPr>
          <p:grpSp>
            <p:nvGrpSpPr>
              <p:cNvPr id="118" name="Google Shape;118;p2"/>
              <p:cNvGrpSpPr/>
              <p:nvPr/>
            </p:nvGrpSpPr>
            <p:grpSpPr>
              <a:xfrm>
                <a:off x="0" y="1246112"/>
                <a:ext cx="8109375" cy="1720272"/>
                <a:chOff x="3880981" y="1151142"/>
                <a:chExt cx="8109375" cy="1720272"/>
              </a:xfrm>
            </p:grpSpPr>
            <p:pic>
              <p:nvPicPr>
                <p:cNvPr id="119" name="Google Shape;119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5933"/>
                <a:stretch/>
              </p:blipFill>
              <p:spPr>
                <a:xfrm>
                  <a:off x="5093528" y="1151142"/>
                  <a:ext cx="4851400" cy="17202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0" name="Google Shape;120;p2"/>
                <p:cNvSpPr txBox="1"/>
                <p:nvPr/>
              </p:nvSpPr>
              <p:spPr>
                <a:xfrm>
                  <a:off x="3880981" y="1519455"/>
                  <a:ext cx="2188919" cy="215444"/>
                </a:xfrm>
                <a:prstGeom prst="rect">
                  <a:avLst/>
                </a:prstGeom>
                <a:blipFill rotWithShape="1">
                  <a:blip r:embed="rId4">
                    <a:alphaModFix/>
                  </a:blip>
                  <a:stretch>
                    <a:fillRect b="-46150" l="0" r="0" t="-15384"/>
                  </a:stretch>
                </a:blip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400" u="none" cap="none" strike="noStrike">
                      <a:latin typeface="Arial"/>
                      <a:ea typeface="Arial"/>
                      <a:cs typeface="Arial"/>
                      <a:sym typeface="Arial"/>
                    </a:rPr>
                    <a:t> </a:t>
                  </a:r>
                  <a:endParaRPr/>
                </a:p>
              </p:txBody>
            </p:sp>
            <p:sp>
              <p:nvSpPr>
                <p:cNvPr id="121" name="Google Shape;121;p2"/>
                <p:cNvSpPr txBox="1"/>
                <p:nvPr/>
              </p:nvSpPr>
              <p:spPr>
                <a:xfrm>
                  <a:off x="9355703" y="1961567"/>
                  <a:ext cx="2634653" cy="341035"/>
                </a:xfrm>
                <a:prstGeom prst="rect">
                  <a:avLst/>
                </a:prstGeom>
                <a:blipFill rotWithShape="1">
                  <a:blip r:embed="rId5">
                    <a:alphaModFix/>
                  </a:blip>
                  <a:stretch>
                    <a:fillRect b="-4760" l="0" r="0" t="0"/>
                  </a:stretch>
                </a:blip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400" u="none" cap="none" strike="noStrike">
                      <a:latin typeface="Arial"/>
                      <a:ea typeface="Arial"/>
                      <a:cs typeface="Arial"/>
                      <a:sym typeface="Arial"/>
                    </a:rPr>
                    <a:t> </a:t>
                  </a:r>
                  <a:endParaRPr/>
                </a:p>
              </p:txBody>
            </p:sp>
          </p:grpSp>
          <p:sp>
            <p:nvSpPr>
              <p:cNvPr id="122" name="Google Shape;122;p2"/>
              <p:cNvSpPr txBox="1"/>
              <p:nvPr/>
            </p:nvSpPr>
            <p:spPr>
              <a:xfrm>
                <a:off x="2519467" y="2424892"/>
                <a:ext cx="2343707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900" u="none" cap="none" strike="noStrike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rPr>
                  <a:t>(MacCready and Banas, 2011)</a:t>
                </a:r>
                <a:endParaRPr/>
              </a:p>
            </p:txBody>
          </p:sp>
          <p:sp>
            <p:nvSpPr>
              <p:cNvPr id="123" name="Google Shape;123;p2"/>
              <p:cNvSpPr txBox="1"/>
              <p:nvPr/>
            </p:nvSpPr>
            <p:spPr>
              <a:xfrm>
                <a:off x="5624950" y="1656591"/>
                <a:ext cx="2280812" cy="217924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42856" l="0" r="0" t="-7142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124" name="Google Shape;124;p2"/>
            <p:cNvSpPr/>
            <p:nvPr/>
          </p:nvSpPr>
          <p:spPr>
            <a:xfrm>
              <a:off x="3121891" y="1427944"/>
              <a:ext cx="295564" cy="2033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2"/>
          <p:cNvSpPr txBox="1"/>
          <p:nvPr/>
        </p:nvSpPr>
        <p:spPr>
          <a:xfrm>
            <a:off x="4119835" y="904098"/>
            <a:ext cx="2888676" cy="27699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1304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26" name="Google Shape;12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3372112" y="1414471"/>
            <a:ext cx="1380186" cy="18466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34A1CF"/>
                </a:solidFill>
                <a:latin typeface="Arial"/>
                <a:ea typeface="Arial"/>
                <a:cs typeface="Arial"/>
                <a:sym typeface="Arial"/>
              </a:rPr>
              <a:t>Estuarine circulation</a:t>
            </a:r>
            <a:endParaRPr/>
          </a:p>
        </p:txBody>
      </p:sp>
      <p:grpSp>
        <p:nvGrpSpPr>
          <p:cNvPr id="128" name="Google Shape;128;p2"/>
          <p:cNvGrpSpPr/>
          <p:nvPr/>
        </p:nvGrpSpPr>
        <p:grpSpPr>
          <a:xfrm>
            <a:off x="5267739" y="2143765"/>
            <a:ext cx="3696410" cy="1101567"/>
            <a:chOff x="7315324" y="2988400"/>
            <a:chExt cx="4928546" cy="1468756"/>
          </a:xfrm>
        </p:grpSpPr>
        <p:grpSp>
          <p:nvGrpSpPr>
            <p:cNvPr id="129" name="Google Shape;129;p2"/>
            <p:cNvGrpSpPr/>
            <p:nvPr/>
          </p:nvGrpSpPr>
          <p:grpSpPr>
            <a:xfrm>
              <a:off x="7315324" y="2988400"/>
              <a:ext cx="3648353" cy="1468756"/>
              <a:chOff x="421237" y="3526130"/>
              <a:chExt cx="3648353" cy="1468756"/>
            </a:xfrm>
          </p:grpSpPr>
          <p:sp>
            <p:nvSpPr>
              <p:cNvPr id="130" name="Google Shape;130;p2"/>
              <p:cNvSpPr txBox="1"/>
              <p:nvPr/>
            </p:nvSpPr>
            <p:spPr>
              <a:xfrm>
                <a:off x="446376" y="3526130"/>
                <a:ext cx="362321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Chesapeake Bay </a:t>
                </a:r>
                <a:r>
                  <a:rPr b="0" i="0" lang="en-US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(Xiong et al., 2021)</a:t>
                </a:r>
                <a:r>
                  <a:rPr b="0" i="0" lang="en-US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: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/>
              </a:p>
            </p:txBody>
          </p:sp>
          <p:sp>
            <p:nvSpPr>
              <p:cNvPr id="131" name="Google Shape;131;p2"/>
              <p:cNvSpPr txBox="1"/>
              <p:nvPr/>
            </p:nvSpPr>
            <p:spPr>
              <a:xfrm>
                <a:off x="446376" y="4314760"/>
                <a:ext cx="2615220" cy="338555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9521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132" name="Google Shape;132;p2"/>
              <p:cNvSpPr txBox="1"/>
              <p:nvPr/>
            </p:nvSpPr>
            <p:spPr>
              <a:xfrm>
                <a:off x="430473" y="3955857"/>
                <a:ext cx="2615220" cy="338555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9521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133" name="Google Shape;133;p2"/>
              <p:cNvSpPr txBox="1"/>
              <p:nvPr/>
            </p:nvSpPr>
            <p:spPr>
              <a:xfrm>
                <a:off x="421237" y="4656331"/>
                <a:ext cx="2615220" cy="338555"/>
              </a:xfrm>
              <a:prstGeom prst="rect">
                <a:avLst/>
              </a:prstGeom>
              <a:blipFill rotWithShape="1">
                <a:blip r:embed="rId10">
                  <a:alphaModFix/>
                </a:blip>
                <a:stretch>
                  <a:fillRect b="-9521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134" name="Google Shape;134;p2"/>
            <p:cNvSpPr txBox="1"/>
            <p:nvPr/>
          </p:nvSpPr>
          <p:spPr>
            <a:xfrm>
              <a:off x="9778595" y="3546347"/>
              <a:ext cx="2465275" cy="460212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</p:grpSp>
      <p:sp>
        <p:nvSpPr>
          <p:cNvPr id="135" name="Google Shape;135;p2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/>
          <p:nvPr/>
        </p:nvSpPr>
        <p:spPr>
          <a:xfrm>
            <a:off x="934980" y="266171"/>
            <a:ext cx="696855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Exchange flow in the Salish Sea:  ‘Underwater Amazon’</a:t>
            </a:r>
            <a:endParaRPr/>
          </a:p>
        </p:txBody>
      </p:sp>
      <p:grpSp>
        <p:nvGrpSpPr>
          <p:cNvPr id="142" name="Google Shape;142;p3"/>
          <p:cNvGrpSpPr/>
          <p:nvPr/>
        </p:nvGrpSpPr>
        <p:grpSpPr>
          <a:xfrm>
            <a:off x="942565" y="3551149"/>
            <a:ext cx="7512855" cy="947175"/>
            <a:chOff x="91637" y="5280107"/>
            <a:chExt cx="10017139" cy="1262900"/>
          </a:xfrm>
        </p:grpSpPr>
        <p:sp>
          <p:nvSpPr>
            <p:cNvPr id="143" name="Google Shape;143;p3"/>
            <p:cNvSpPr txBox="1"/>
            <p:nvPr/>
          </p:nvSpPr>
          <p:spPr>
            <a:xfrm>
              <a:off x="91637" y="5280107"/>
              <a:ext cx="2524639" cy="533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Question:</a:t>
              </a:r>
              <a:endParaRPr/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530798" y="5763307"/>
              <a:ext cx="9577978" cy="77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6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How important is exchange flow in controlling tracer budgets compared to other local processes?</a:t>
              </a:r>
              <a:endParaRPr/>
            </a:p>
          </p:txBody>
        </p:sp>
      </p:grpSp>
      <p:pic>
        <p:nvPicPr>
          <p:cNvPr id="145" name="Google Shape;14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680" y="2278460"/>
            <a:ext cx="3638551" cy="112058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pic>
      <p:grpSp>
        <p:nvGrpSpPr>
          <p:cNvPr id="146" name="Google Shape;146;p3"/>
          <p:cNvGrpSpPr/>
          <p:nvPr/>
        </p:nvGrpSpPr>
        <p:grpSpPr>
          <a:xfrm>
            <a:off x="2053770" y="889373"/>
            <a:ext cx="5172621" cy="1347291"/>
            <a:chOff x="2930663" y="1427944"/>
            <a:chExt cx="6896828" cy="1796388"/>
          </a:xfrm>
        </p:grpSpPr>
        <p:grpSp>
          <p:nvGrpSpPr>
            <p:cNvPr id="147" name="Google Shape;147;p3"/>
            <p:cNvGrpSpPr/>
            <p:nvPr/>
          </p:nvGrpSpPr>
          <p:grpSpPr>
            <a:xfrm>
              <a:off x="2930663" y="1504060"/>
              <a:ext cx="6896828" cy="1720272"/>
              <a:chOff x="1212547" y="1246112"/>
              <a:chExt cx="6896828" cy="1720272"/>
            </a:xfrm>
          </p:grpSpPr>
          <p:grpSp>
            <p:nvGrpSpPr>
              <p:cNvPr id="148" name="Google Shape;148;p3"/>
              <p:cNvGrpSpPr/>
              <p:nvPr/>
            </p:nvGrpSpPr>
            <p:grpSpPr>
              <a:xfrm>
                <a:off x="1212547" y="1246112"/>
                <a:ext cx="6896828" cy="1720272"/>
                <a:chOff x="5093528" y="1151142"/>
                <a:chExt cx="6896828" cy="1720272"/>
              </a:xfrm>
            </p:grpSpPr>
            <p:pic>
              <p:nvPicPr>
                <p:cNvPr id="149" name="Google Shape;149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5933"/>
                <a:stretch/>
              </p:blipFill>
              <p:spPr>
                <a:xfrm>
                  <a:off x="5093528" y="1151142"/>
                  <a:ext cx="4851400" cy="17202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50" name="Google Shape;150;p3"/>
                <p:cNvSpPr txBox="1"/>
                <p:nvPr/>
              </p:nvSpPr>
              <p:spPr>
                <a:xfrm>
                  <a:off x="9355703" y="1961567"/>
                  <a:ext cx="2634653" cy="341035"/>
                </a:xfrm>
                <a:prstGeom prst="rect">
                  <a:avLst/>
                </a:prstGeom>
                <a:blipFill rotWithShape="1">
                  <a:blip r:embed="rId5">
                    <a:alphaModFix/>
                  </a:blip>
                  <a:stretch>
                    <a:fillRect b="-4760" l="0" r="0" t="0"/>
                  </a:stretch>
                </a:blip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-US" sz="1400" u="none" cap="none" strike="noStrike">
                      <a:latin typeface="Arial"/>
                      <a:ea typeface="Arial"/>
                      <a:cs typeface="Arial"/>
                      <a:sym typeface="Arial"/>
                    </a:rPr>
                    <a:t> </a:t>
                  </a:r>
                  <a:endParaRPr/>
                </a:p>
              </p:txBody>
            </p:sp>
          </p:grpSp>
          <p:sp>
            <p:nvSpPr>
              <p:cNvPr id="151" name="Google Shape;151;p3"/>
              <p:cNvSpPr txBox="1"/>
              <p:nvPr/>
            </p:nvSpPr>
            <p:spPr>
              <a:xfrm>
                <a:off x="2519467" y="2424892"/>
                <a:ext cx="2343707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900" u="none" cap="none" strike="noStrike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rPr>
                  <a:t>(MacCready and Banas, 2011)</a:t>
                </a:r>
                <a:endParaRPr/>
              </a:p>
            </p:txBody>
          </p:sp>
          <p:sp>
            <p:nvSpPr>
              <p:cNvPr id="152" name="Google Shape;152;p3"/>
              <p:cNvSpPr txBox="1"/>
              <p:nvPr/>
            </p:nvSpPr>
            <p:spPr>
              <a:xfrm>
                <a:off x="5624950" y="1656591"/>
                <a:ext cx="2280812" cy="217924"/>
              </a:xfrm>
              <a:prstGeom prst="rect">
                <a:avLst/>
              </a:prstGeom>
              <a:blipFill rotWithShape="1">
                <a:blip r:embed="rId6">
                  <a:alphaModFix/>
                </a:blip>
                <a:stretch>
                  <a:fillRect b="-42856" l="0" r="0" t="-7142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153" name="Google Shape;153;p3"/>
            <p:cNvSpPr/>
            <p:nvPr/>
          </p:nvSpPr>
          <p:spPr>
            <a:xfrm>
              <a:off x="3121891" y="1427944"/>
              <a:ext cx="295564" cy="2033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3372112" y="1414471"/>
            <a:ext cx="1380186" cy="184666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34A1CF"/>
                </a:solidFill>
                <a:latin typeface="Arial"/>
                <a:ea typeface="Arial"/>
                <a:cs typeface="Arial"/>
                <a:sym typeface="Arial"/>
              </a:rPr>
              <a:t>Estuarine circulation</a:t>
            </a:r>
            <a:endParaRPr/>
          </a:p>
        </p:txBody>
      </p:sp>
      <p:grpSp>
        <p:nvGrpSpPr>
          <p:cNvPr id="156" name="Google Shape;156;p3"/>
          <p:cNvGrpSpPr/>
          <p:nvPr/>
        </p:nvGrpSpPr>
        <p:grpSpPr>
          <a:xfrm>
            <a:off x="5267739" y="2143765"/>
            <a:ext cx="3696410" cy="1101567"/>
            <a:chOff x="7315324" y="2988400"/>
            <a:chExt cx="4928546" cy="1468756"/>
          </a:xfrm>
        </p:grpSpPr>
        <p:grpSp>
          <p:nvGrpSpPr>
            <p:cNvPr id="157" name="Google Shape;157;p3"/>
            <p:cNvGrpSpPr/>
            <p:nvPr/>
          </p:nvGrpSpPr>
          <p:grpSpPr>
            <a:xfrm>
              <a:off x="7315324" y="2988400"/>
              <a:ext cx="3648353" cy="1468756"/>
              <a:chOff x="421237" y="3526130"/>
              <a:chExt cx="3648353" cy="1468756"/>
            </a:xfrm>
          </p:grpSpPr>
          <p:sp>
            <p:nvSpPr>
              <p:cNvPr id="158" name="Google Shape;158;p3"/>
              <p:cNvSpPr txBox="1"/>
              <p:nvPr/>
            </p:nvSpPr>
            <p:spPr>
              <a:xfrm>
                <a:off x="446376" y="3526130"/>
                <a:ext cx="3623214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Chesapeake Bay </a:t>
                </a:r>
                <a:r>
                  <a:rPr b="0" i="0" lang="en-US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(Xiong et al., 2021)</a:t>
                </a:r>
                <a:r>
                  <a:rPr b="0" i="0" lang="en-US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: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05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/>
              </a:p>
            </p:txBody>
          </p:sp>
          <p:sp>
            <p:nvSpPr>
              <p:cNvPr id="159" name="Google Shape;159;p3"/>
              <p:cNvSpPr txBox="1"/>
              <p:nvPr/>
            </p:nvSpPr>
            <p:spPr>
              <a:xfrm>
                <a:off x="446376" y="4314760"/>
                <a:ext cx="2615220" cy="338555"/>
              </a:xfrm>
              <a:prstGeom prst="rect">
                <a:avLst/>
              </a:prstGeom>
              <a:blipFill rotWithShape="1">
                <a:blip r:embed="rId7">
                  <a:alphaModFix/>
                </a:blip>
                <a:stretch>
                  <a:fillRect b="-9521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160" name="Google Shape;160;p3"/>
              <p:cNvSpPr txBox="1"/>
              <p:nvPr/>
            </p:nvSpPr>
            <p:spPr>
              <a:xfrm>
                <a:off x="430473" y="3955857"/>
                <a:ext cx="2615220" cy="338555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b="-9521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  <p:sp>
            <p:nvSpPr>
              <p:cNvPr id="161" name="Google Shape;161;p3"/>
              <p:cNvSpPr txBox="1"/>
              <p:nvPr/>
            </p:nvSpPr>
            <p:spPr>
              <a:xfrm>
                <a:off x="421237" y="4656331"/>
                <a:ext cx="2615220" cy="338555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b="-9521" l="0" r="0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400" u="none" cap="none" strike="noStrike">
                    <a:latin typeface="Arial"/>
                    <a:ea typeface="Arial"/>
                    <a:cs typeface="Arial"/>
                    <a:sym typeface="Arial"/>
                  </a:rPr>
                  <a:t> </a:t>
                </a:r>
                <a:endParaRPr/>
              </a:p>
            </p:txBody>
          </p:sp>
        </p:grpSp>
        <p:sp>
          <p:nvSpPr>
            <p:cNvPr id="162" name="Google Shape;162;p3"/>
            <p:cNvSpPr txBox="1"/>
            <p:nvPr/>
          </p:nvSpPr>
          <p:spPr>
            <a:xfrm>
              <a:off x="9778595" y="3546347"/>
              <a:ext cx="2465275" cy="460212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</p:grpSp>
      <p:sp>
        <p:nvSpPr>
          <p:cNvPr id="163" name="Google Shape;163;p3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sp>
        <p:nvSpPr>
          <p:cNvPr id="164" name="Google Shape;164;p3"/>
          <p:cNvSpPr txBox="1"/>
          <p:nvPr/>
        </p:nvSpPr>
        <p:spPr>
          <a:xfrm>
            <a:off x="1144360" y="1222695"/>
            <a:ext cx="1641689" cy="161583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-46150" l="0" r="0" t="-1538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65" name="Google Shape;165;p3"/>
          <p:cNvSpPr txBox="1"/>
          <p:nvPr/>
        </p:nvSpPr>
        <p:spPr>
          <a:xfrm>
            <a:off x="4119835" y="904098"/>
            <a:ext cx="2888676" cy="276999"/>
          </a:xfrm>
          <a:prstGeom prst="rect">
            <a:avLst/>
          </a:prstGeom>
          <a:blipFill rotWithShape="1">
            <a:blip r:embed="rId12">
              <a:alphaModFix/>
            </a:blip>
            <a:stretch>
              <a:fillRect b="-1304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66" name="Google Shape;166;p3"/>
          <p:cNvSpPr txBox="1"/>
          <p:nvPr/>
        </p:nvSpPr>
        <p:spPr>
          <a:xfrm>
            <a:off x="5209975" y="4208000"/>
            <a:ext cx="347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FF"/>
                </a:solidFill>
              </a:rPr>
              <a:t>(Heat, Total Nitrogen, Dissolved Oxygen)</a:t>
            </a:r>
            <a:endParaRPr sz="12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/>
          <p:nvPr>
            <p:ph type="title"/>
          </p:nvPr>
        </p:nvSpPr>
        <p:spPr>
          <a:xfrm>
            <a:off x="855476" y="244510"/>
            <a:ext cx="3681435" cy="483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LiveOcean System Overview</a:t>
            </a:r>
            <a:endParaRPr/>
          </a:p>
        </p:txBody>
      </p:sp>
      <p:sp>
        <p:nvSpPr>
          <p:cNvPr id="173" name="Google Shape;173;p4"/>
          <p:cNvSpPr txBox="1"/>
          <p:nvPr/>
        </p:nvSpPr>
        <p:spPr>
          <a:xfrm>
            <a:off x="5398493" y="790107"/>
            <a:ext cx="3176270" cy="5705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3-day forecast appears daily on NANOOS NVS</a:t>
            </a:r>
            <a:endParaRPr/>
          </a:p>
        </p:txBody>
      </p:sp>
      <p:grpSp>
        <p:nvGrpSpPr>
          <p:cNvPr id="174" name="Google Shape;174;p4"/>
          <p:cNvGrpSpPr/>
          <p:nvPr/>
        </p:nvGrpSpPr>
        <p:grpSpPr>
          <a:xfrm>
            <a:off x="5765990" y="1412612"/>
            <a:ext cx="2692293" cy="2445013"/>
            <a:chOff x="5983683" y="1255448"/>
            <a:chExt cx="2783871" cy="2528180"/>
          </a:xfrm>
        </p:grpSpPr>
        <p:pic>
          <p:nvPicPr>
            <p:cNvPr id="175" name="Google Shape;175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983683" y="1255448"/>
              <a:ext cx="2772399" cy="2528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97377" y="2764670"/>
              <a:ext cx="870177" cy="9626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4"/>
          <p:cNvSpPr/>
          <p:nvPr/>
        </p:nvSpPr>
        <p:spPr>
          <a:xfrm rot="5400000">
            <a:off x="5513811" y="919115"/>
            <a:ext cx="288453" cy="650083"/>
          </a:xfrm>
          <a:prstGeom prst="bentArrow">
            <a:avLst>
              <a:gd fmla="val 26252" name="adj1"/>
              <a:gd fmla="val 25508" name="adj2"/>
              <a:gd fmla="val 23285" name="adj3"/>
              <a:gd fmla="val 9189" name="adj4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4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grpSp>
        <p:nvGrpSpPr>
          <p:cNvPr id="180" name="Google Shape;180;p4"/>
          <p:cNvGrpSpPr/>
          <p:nvPr/>
        </p:nvGrpSpPr>
        <p:grpSpPr>
          <a:xfrm>
            <a:off x="2560855" y="825916"/>
            <a:ext cx="2797647" cy="3997968"/>
            <a:chOff x="2570728" y="710856"/>
            <a:chExt cx="2587060" cy="3924193"/>
          </a:xfrm>
        </p:grpSpPr>
        <p:pic>
          <p:nvPicPr>
            <p:cNvPr descr="Surface Salinity" id="181" name="Google Shape;181;p4"/>
            <p:cNvPicPr preferRelativeResize="0"/>
            <p:nvPr/>
          </p:nvPicPr>
          <p:blipFill rotWithShape="1">
            <a:blip r:embed="rId5">
              <a:alphaModFix/>
            </a:blip>
            <a:srcRect b="0" l="0" r="50556" t="0"/>
            <a:stretch/>
          </p:blipFill>
          <p:spPr>
            <a:xfrm>
              <a:off x="2570728" y="710856"/>
              <a:ext cx="2587060" cy="392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84395" y="3771900"/>
              <a:ext cx="519546" cy="5195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" name="Google Shape;183;p4"/>
          <p:cNvGrpSpPr/>
          <p:nvPr/>
        </p:nvGrpSpPr>
        <p:grpSpPr>
          <a:xfrm>
            <a:off x="266303" y="948273"/>
            <a:ext cx="2879028" cy="3535237"/>
            <a:chOff x="344961" y="722131"/>
            <a:chExt cx="3092084" cy="3796854"/>
          </a:xfrm>
        </p:grpSpPr>
        <p:grpSp>
          <p:nvGrpSpPr>
            <p:cNvPr id="184" name="Google Shape;184;p4"/>
            <p:cNvGrpSpPr/>
            <p:nvPr/>
          </p:nvGrpSpPr>
          <p:grpSpPr>
            <a:xfrm>
              <a:off x="344961" y="722131"/>
              <a:ext cx="2811901" cy="2140886"/>
              <a:chOff x="1042240" y="170876"/>
              <a:chExt cx="3151731" cy="2414001"/>
            </a:xfrm>
          </p:grpSpPr>
          <p:sp>
            <p:nvSpPr>
              <p:cNvPr id="185" name="Google Shape;185;p4"/>
              <p:cNvSpPr txBox="1"/>
              <p:nvPr/>
            </p:nvSpPr>
            <p:spPr>
              <a:xfrm>
                <a:off x="2582289" y="170876"/>
                <a:ext cx="1611682" cy="279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900" u="none" cap="none" strike="noStrik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WRF Winds &amp; Heating</a:t>
                </a:r>
                <a:endParaRPr/>
              </a:p>
            </p:txBody>
          </p:sp>
          <p:sp>
            <p:nvSpPr>
              <p:cNvPr id="186" name="Google Shape;186;p4"/>
              <p:cNvSpPr txBox="1"/>
              <p:nvPr/>
            </p:nvSpPr>
            <p:spPr>
              <a:xfrm>
                <a:off x="1042240" y="178914"/>
                <a:ext cx="1780718" cy="279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900" u="none" cap="none" strike="noStrik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HYCOM Ocean Fields</a:t>
                </a:r>
                <a:endParaRPr/>
              </a:p>
            </p:txBody>
          </p:sp>
          <p:sp>
            <p:nvSpPr>
              <p:cNvPr id="187" name="Google Shape;187;p4"/>
              <p:cNvSpPr txBox="1"/>
              <p:nvPr/>
            </p:nvSpPr>
            <p:spPr>
              <a:xfrm>
                <a:off x="2158904" y="2307245"/>
                <a:ext cx="986765" cy="2776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900" u="none" cap="none" strike="noStrik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rPr>
                  <a:t>TPXO Tides</a:t>
                </a:r>
                <a:endParaRPr/>
              </a:p>
            </p:txBody>
          </p:sp>
        </p:grpSp>
        <p:pic>
          <p:nvPicPr>
            <p:cNvPr id="188" name="Google Shape;188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4989" y="984189"/>
              <a:ext cx="984506" cy="1664495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89" name="Google Shape;189;p4"/>
            <p:cNvPicPr preferRelativeResize="0"/>
            <p:nvPr/>
          </p:nvPicPr>
          <p:blipFill rotWithShape="1">
            <a:blip r:embed="rId8">
              <a:alphaModFix/>
            </a:blip>
            <a:srcRect b="2406" l="5270" r="3380" t="1685"/>
            <a:stretch/>
          </p:blipFill>
          <p:spPr>
            <a:xfrm>
              <a:off x="1836366" y="977044"/>
              <a:ext cx="878084" cy="1643064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0" name="Google Shape;190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89870" y="3846617"/>
              <a:ext cx="2096109" cy="672368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1" name="Google Shape;191;p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05491" y="2843632"/>
              <a:ext cx="2064618" cy="765244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2" name="Google Shape;192;p4"/>
            <p:cNvSpPr txBox="1"/>
            <p:nvPr/>
          </p:nvSpPr>
          <p:spPr>
            <a:xfrm>
              <a:off x="739068" y="3638928"/>
              <a:ext cx="2129339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USGS &amp; Canadian Rivers</a:t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522644" y="2459156"/>
              <a:ext cx="914401" cy="211016"/>
            </a:xfrm>
            <a:prstGeom prst="chevron">
              <a:avLst>
                <a:gd fmla="val 56250" name="adj"/>
              </a:avLst>
            </a:prstGeom>
            <a:solidFill>
              <a:srgbClr val="05B050"/>
            </a:solidFill>
            <a:ln cap="flat" cmpd="sng" w="127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highlight>
                  <a:srgbClr val="008001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4;p4"/>
          <p:cNvSpPr txBox="1"/>
          <p:nvPr/>
        </p:nvSpPr>
        <p:spPr>
          <a:xfrm rot="1641051">
            <a:off x="4033958" y="1735905"/>
            <a:ext cx="1076097" cy="5232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0000"/>
                </a:solidFill>
              </a:rPr>
              <a:t>Vancouver</a:t>
            </a:r>
            <a:endParaRPr b="1" sz="1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0000"/>
                </a:solidFill>
              </a:rPr>
              <a:t> Island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195" name="Google Shape;195;p4"/>
          <p:cNvSpPr txBox="1"/>
          <p:nvPr/>
        </p:nvSpPr>
        <p:spPr>
          <a:xfrm rot="1386756">
            <a:off x="4566162" y="2689768"/>
            <a:ext cx="1076071" cy="3385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0000"/>
                </a:solidFill>
              </a:rPr>
              <a:t>Washington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196" name="Google Shape;196;p4"/>
          <p:cNvSpPr txBox="1"/>
          <p:nvPr/>
        </p:nvSpPr>
        <p:spPr>
          <a:xfrm rot="1143380">
            <a:off x="4692466" y="3433364"/>
            <a:ext cx="1075965" cy="33860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0000"/>
                </a:solidFill>
              </a:rPr>
              <a:t>Oregon</a:t>
            </a:r>
            <a:endParaRPr b="1" sz="1000">
              <a:solidFill>
                <a:srgbClr val="FF0000"/>
              </a:solidFill>
            </a:endParaRPr>
          </a:p>
        </p:txBody>
      </p:sp>
      <p:sp>
        <p:nvSpPr>
          <p:cNvPr id="197" name="Google Shape;197;p4"/>
          <p:cNvSpPr txBox="1"/>
          <p:nvPr/>
        </p:nvSpPr>
        <p:spPr>
          <a:xfrm rot="1917">
            <a:off x="4906975" y="1518300"/>
            <a:ext cx="107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FF0000"/>
                </a:solidFill>
              </a:rPr>
              <a:t>Salish Sea</a:t>
            </a:r>
            <a:endParaRPr b="1" sz="1000">
              <a:solidFill>
                <a:srgbClr val="FF0000"/>
              </a:solidFill>
            </a:endParaRPr>
          </a:p>
        </p:txBody>
      </p:sp>
      <p:cxnSp>
        <p:nvCxnSpPr>
          <p:cNvPr id="198" name="Google Shape;198;p4"/>
          <p:cNvCxnSpPr/>
          <p:nvPr/>
        </p:nvCxnSpPr>
        <p:spPr>
          <a:xfrm flipH="1">
            <a:off x="4868100" y="1785450"/>
            <a:ext cx="302100" cy="178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ap of the pacific ocean&#10;&#10;Description automatically generated" id="204" name="Google Shape;204;g2ed1dfed44e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654" y="981077"/>
            <a:ext cx="2279211" cy="356999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2ed1dfed44e_0_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ed1dfed44e_0_7"/>
          <p:cNvSpPr txBox="1"/>
          <p:nvPr/>
        </p:nvSpPr>
        <p:spPr>
          <a:xfrm>
            <a:off x="3329127" y="812307"/>
            <a:ext cx="184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ed1dfed44e_0_7"/>
          <p:cNvSpPr txBox="1"/>
          <p:nvPr/>
        </p:nvSpPr>
        <p:spPr>
          <a:xfrm>
            <a:off x="3637103" y="4838409"/>
            <a:ext cx="1572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sp>
        <p:nvSpPr>
          <p:cNvPr id="208" name="Google Shape;208;g2ed1dfed44e_0_7"/>
          <p:cNvSpPr txBox="1"/>
          <p:nvPr/>
        </p:nvSpPr>
        <p:spPr>
          <a:xfrm>
            <a:off x="1282995" y="313989"/>
            <a:ext cx="6853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Tracer Budgets: Heat, Total Nitrogen, Dissolved Oxygen</a:t>
            </a:r>
            <a:endParaRPr/>
          </a:p>
        </p:txBody>
      </p:sp>
      <p:sp>
        <p:nvSpPr>
          <p:cNvPr id="209" name="Google Shape;209;g2ed1dfed44e_0_7"/>
          <p:cNvSpPr txBox="1"/>
          <p:nvPr/>
        </p:nvSpPr>
        <p:spPr>
          <a:xfrm>
            <a:off x="1114426" y="2321719"/>
            <a:ext cx="95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600F3"/>
                </a:solidFill>
                <a:latin typeface="Arial"/>
                <a:ea typeface="Arial"/>
                <a:cs typeface="Arial"/>
                <a:sym typeface="Arial"/>
              </a:rPr>
              <a:t>Salish Sea</a:t>
            </a:r>
            <a:endParaRPr/>
          </a:p>
        </p:txBody>
      </p:sp>
      <p:cxnSp>
        <p:nvCxnSpPr>
          <p:cNvPr id="210" name="Google Shape;210;g2ed1dfed44e_0_7"/>
          <p:cNvCxnSpPr/>
          <p:nvPr/>
        </p:nvCxnSpPr>
        <p:spPr>
          <a:xfrm flipH="1" rot="10800000">
            <a:off x="1828800" y="2193075"/>
            <a:ext cx="271500" cy="121500"/>
          </a:xfrm>
          <a:prstGeom prst="straightConnector1">
            <a:avLst/>
          </a:prstGeom>
          <a:noFill/>
          <a:ln cap="flat" cmpd="sng" w="19050">
            <a:solidFill>
              <a:srgbClr val="0052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11" name="Google Shape;211;g2ed1dfed44e_0_7"/>
          <p:cNvSpPr txBox="1"/>
          <p:nvPr/>
        </p:nvSpPr>
        <p:spPr>
          <a:xfrm>
            <a:off x="1107281" y="814387"/>
            <a:ext cx="1462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LiveOcean domain</a:t>
            </a:r>
            <a:endParaRPr/>
          </a:p>
        </p:txBody>
      </p:sp>
      <p:pic>
        <p:nvPicPr>
          <p:cNvPr id="212" name="Google Shape;212;g2ed1dfed44e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7274" y="1809999"/>
            <a:ext cx="5431974" cy="260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ed1dfed44e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9125" y="875575"/>
            <a:ext cx="5003500" cy="8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/>
          <p:nvPr/>
        </p:nvSpPr>
        <p:spPr>
          <a:xfrm>
            <a:off x="3340262" y="163033"/>
            <a:ext cx="21886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Tracer Budgets</a:t>
            </a:r>
            <a:endParaRPr/>
          </a:p>
        </p:txBody>
      </p:sp>
      <p:grpSp>
        <p:nvGrpSpPr>
          <p:cNvPr id="219" name="Google Shape;219;p6"/>
          <p:cNvGrpSpPr/>
          <p:nvPr/>
        </p:nvGrpSpPr>
        <p:grpSpPr>
          <a:xfrm>
            <a:off x="969191" y="514899"/>
            <a:ext cx="7319437" cy="4276842"/>
            <a:chOff x="557931" y="75419"/>
            <a:chExt cx="8550839" cy="4996366"/>
          </a:xfrm>
        </p:grpSpPr>
        <p:grpSp>
          <p:nvGrpSpPr>
            <p:cNvPr id="220" name="Google Shape;220;p6"/>
            <p:cNvGrpSpPr/>
            <p:nvPr/>
          </p:nvGrpSpPr>
          <p:grpSpPr>
            <a:xfrm>
              <a:off x="1418961" y="89646"/>
              <a:ext cx="7689809" cy="4982139"/>
              <a:chOff x="1338278" y="251011"/>
              <a:chExt cx="7689809" cy="4982139"/>
            </a:xfrm>
          </p:grpSpPr>
          <p:grpSp>
            <p:nvGrpSpPr>
              <p:cNvPr id="221" name="Google Shape;221;p6"/>
              <p:cNvGrpSpPr/>
              <p:nvPr/>
            </p:nvGrpSpPr>
            <p:grpSpPr>
              <a:xfrm>
                <a:off x="1338278" y="251011"/>
                <a:ext cx="7689809" cy="2110165"/>
                <a:chOff x="1338278" y="251011"/>
                <a:chExt cx="7689809" cy="2110165"/>
              </a:xfrm>
            </p:grpSpPr>
            <p:grpSp>
              <p:nvGrpSpPr>
                <p:cNvPr id="222" name="Google Shape;222;p6"/>
                <p:cNvGrpSpPr/>
                <p:nvPr/>
              </p:nvGrpSpPr>
              <p:grpSpPr>
                <a:xfrm>
                  <a:off x="1338278" y="251011"/>
                  <a:ext cx="6305297" cy="2110165"/>
                  <a:chOff x="921524" y="125506"/>
                  <a:chExt cx="6991425" cy="2339789"/>
                </a:xfrm>
              </p:grpSpPr>
              <p:pic>
                <p:nvPicPr>
                  <p:cNvPr descr="A graph of different colored lines&#10;&#10;Description automatically generated" id="223" name="Google Shape;223;p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71882"/>
                  <a:stretch/>
                </p:blipFill>
                <p:spPr>
                  <a:xfrm>
                    <a:off x="921524" y="125506"/>
                    <a:ext cx="6991424" cy="11116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 graph of different colored lines&#10;&#10;Description automatically generated" id="224" name="Google Shape;224;p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62812" l="0" r="0" t="0"/>
                  <a:stretch/>
                </p:blipFill>
                <p:spPr>
                  <a:xfrm>
                    <a:off x="921525" y="995083"/>
                    <a:ext cx="6991424" cy="14702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25" name="Google Shape;225;p6"/>
                <p:cNvSpPr txBox="1"/>
                <p:nvPr/>
              </p:nvSpPr>
              <p:spPr>
                <a:xfrm>
                  <a:off x="7363263" y="1754716"/>
                  <a:ext cx="15927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600F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Exchange flow</a:t>
                  </a:r>
                  <a:endParaRPr/>
                </a:p>
              </p:txBody>
            </p:sp>
            <p:sp>
              <p:nvSpPr>
                <p:cNvPr id="226" name="Google Shape;226;p6"/>
                <p:cNvSpPr txBox="1"/>
                <p:nvPr/>
              </p:nvSpPr>
              <p:spPr>
                <a:xfrm>
                  <a:off x="7359787" y="1450365"/>
                  <a:ext cx="16683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CE843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Air-Sea heat flux</a:t>
                  </a:r>
                  <a:endParaRPr/>
                </a:p>
              </p:txBody>
            </p:sp>
          </p:grpSp>
          <p:pic>
            <p:nvPicPr>
              <p:cNvPr descr="A graph of different colored lines&#10;&#10;Description automatically generated" id="227" name="Google Shape;227;p6"/>
              <p:cNvPicPr preferRelativeResize="0"/>
              <p:nvPr/>
            </p:nvPicPr>
            <p:blipFill rotWithShape="1">
              <a:blip r:embed="rId3">
                <a:alphaModFix/>
              </a:blip>
              <a:srcRect b="0" l="5932" r="0" t="94260"/>
              <a:stretch/>
            </p:blipFill>
            <p:spPr>
              <a:xfrm>
                <a:off x="1730187" y="5028480"/>
                <a:ext cx="5931314" cy="2046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8" name="Google Shape;228;p6"/>
            <p:cNvSpPr/>
            <p:nvPr/>
          </p:nvSpPr>
          <p:spPr>
            <a:xfrm>
              <a:off x="7219284" y="116487"/>
              <a:ext cx="223804" cy="1342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231007" y="939606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204363" y="2267884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260847" y="3596161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 txBox="1"/>
            <p:nvPr/>
          </p:nvSpPr>
          <p:spPr>
            <a:xfrm>
              <a:off x="4413870" y="583480"/>
              <a:ext cx="11895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upwelling</a:t>
              </a:r>
              <a:endParaRPr/>
            </a:p>
          </p:txBody>
        </p:sp>
        <p:sp>
          <p:nvSpPr>
            <p:cNvPr id="233" name="Google Shape;233;p6"/>
            <p:cNvSpPr txBox="1"/>
            <p:nvPr/>
          </p:nvSpPr>
          <p:spPr>
            <a:xfrm>
              <a:off x="3755540" y="75419"/>
              <a:ext cx="11895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Downwelling</a:t>
              </a: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57931" y="1449685"/>
              <a:ext cx="558178" cy="251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Heat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6" name="Google Shape;236;p6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/>
          <p:nvPr/>
        </p:nvSpPr>
        <p:spPr>
          <a:xfrm>
            <a:off x="3340262" y="163033"/>
            <a:ext cx="21886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Tracer Budgets</a:t>
            </a:r>
            <a:endParaRPr/>
          </a:p>
        </p:txBody>
      </p:sp>
      <p:grpSp>
        <p:nvGrpSpPr>
          <p:cNvPr id="242" name="Google Shape;242;p7"/>
          <p:cNvGrpSpPr/>
          <p:nvPr/>
        </p:nvGrpSpPr>
        <p:grpSpPr>
          <a:xfrm>
            <a:off x="969191" y="514899"/>
            <a:ext cx="7429345" cy="4276842"/>
            <a:chOff x="557931" y="75419"/>
            <a:chExt cx="8679238" cy="4996366"/>
          </a:xfrm>
        </p:grpSpPr>
        <p:grpSp>
          <p:nvGrpSpPr>
            <p:cNvPr id="243" name="Google Shape;243;p7"/>
            <p:cNvGrpSpPr/>
            <p:nvPr/>
          </p:nvGrpSpPr>
          <p:grpSpPr>
            <a:xfrm>
              <a:off x="1395627" y="89646"/>
              <a:ext cx="7841542" cy="4982139"/>
              <a:chOff x="1314944" y="251011"/>
              <a:chExt cx="7841542" cy="4982139"/>
            </a:xfrm>
          </p:grpSpPr>
          <p:grpSp>
            <p:nvGrpSpPr>
              <p:cNvPr id="244" name="Google Shape;244;p7"/>
              <p:cNvGrpSpPr/>
              <p:nvPr/>
            </p:nvGrpSpPr>
            <p:grpSpPr>
              <a:xfrm>
                <a:off x="1314944" y="251011"/>
                <a:ext cx="7841542" cy="3434679"/>
                <a:chOff x="1314944" y="251011"/>
                <a:chExt cx="7841542" cy="3434679"/>
              </a:xfrm>
            </p:grpSpPr>
            <p:grpSp>
              <p:nvGrpSpPr>
                <p:cNvPr id="245" name="Google Shape;245;p7"/>
                <p:cNvGrpSpPr/>
                <p:nvPr/>
              </p:nvGrpSpPr>
              <p:grpSpPr>
                <a:xfrm>
                  <a:off x="1314944" y="251011"/>
                  <a:ext cx="6328630" cy="3434679"/>
                  <a:chOff x="895651" y="125506"/>
                  <a:chExt cx="7017298" cy="3808433"/>
                </a:xfrm>
              </p:grpSpPr>
              <p:pic>
                <p:nvPicPr>
                  <p:cNvPr descr="A graph of different colored lines&#10;&#10;Description automatically generated" id="246" name="Google Shape;246;p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71882"/>
                  <a:stretch/>
                </p:blipFill>
                <p:spPr>
                  <a:xfrm>
                    <a:off x="921524" y="125506"/>
                    <a:ext cx="6991424" cy="11116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 graph of different colored lines&#10;&#10;Description automatically generated" id="247" name="Google Shape;247;p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62812" l="0" r="0" t="0"/>
                  <a:stretch/>
                </p:blipFill>
                <p:spPr>
                  <a:xfrm>
                    <a:off x="921525" y="995083"/>
                    <a:ext cx="6991424" cy="14702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 graph of different colored lines&#10;&#10;Description automatically generated" id="248" name="Google Shape;248;p7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62705" l="0" r="0" t="0"/>
                  <a:stretch/>
                </p:blipFill>
                <p:spPr>
                  <a:xfrm>
                    <a:off x="895651" y="2465295"/>
                    <a:ext cx="6996232" cy="14686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49" name="Google Shape;249;p7"/>
                <p:cNvSpPr txBox="1"/>
                <p:nvPr/>
              </p:nvSpPr>
              <p:spPr>
                <a:xfrm>
                  <a:off x="7363264" y="1754716"/>
                  <a:ext cx="16809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600F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Exchange flow</a:t>
                  </a:r>
                  <a:endParaRPr/>
                </a:p>
              </p:txBody>
            </p:sp>
            <p:sp>
              <p:nvSpPr>
                <p:cNvPr id="250" name="Google Shape;250;p7"/>
                <p:cNvSpPr txBox="1"/>
                <p:nvPr/>
              </p:nvSpPr>
              <p:spPr>
                <a:xfrm>
                  <a:off x="7359786" y="1450365"/>
                  <a:ext cx="17967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CE843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Air-Sea heat flux</a:t>
                  </a:r>
                  <a:endParaRPr/>
                </a:p>
              </p:txBody>
            </p:sp>
            <p:sp>
              <p:nvSpPr>
                <p:cNvPr id="251" name="Google Shape;251;p7"/>
                <p:cNvSpPr txBox="1"/>
                <p:nvPr/>
              </p:nvSpPr>
              <p:spPr>
                <a:xfrm>
                  <a:off x="7348397" y="2742713"/>
                  <a:ext cx="15834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600F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Exchange flow</a:t>
                  </a:r>
                  <a:endParaRPr/>
                </a:p>
              </p:txBody>
            </p:sp>
          </p:grpSp>
          <p:pic>
            <p:nvPicPr>
              <p:cNvPr descr="A graph of different colored lines&#10;&#10;Description automatically generated" id="252" name="Google Shape;252;p7"/>
              <p:cNvPicPr preferRelativeResize="0"/>
              <p:nvPr/>
            </p:nvPicPr>
            <p:blipFill rotWithShape="1">
              <a:blip r:embed="rId3">
                <a:alphaModFix/>
              </a:blip>
              <a:srcRect b="0" l="5932" r="0" t="94260"/>
              <a:stretch/>
            </p:blipFill>
            <p:spPr>
              <a:xfrm>
                <a:off x="1730187" y="5028480"/>
                <a:ext cx="5931314" cy="2046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3" name="Google Shape;253;p7"/>
            <p:cNvSpPr/>
            <p:nvPr/>
          </p:nvSpPr>
          <p:spPr>
            <a:xfrm>
              <a:off x="7219284" y="116487"/>
              <a:ext cx="223804" cy="1342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7231007" y="939606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204363" y="2267884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260847" y="3596161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 txBox="1"/>
            <p:nvPr/>
          </p:nvSpPr>
          <p:spPr>
            <a:xfrm>
              <a:off x="4413873" y="583480"/>
              <a:ext cx="13575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upwelling</a:t>
              </a:r>
              <a:endParaRPr/>
            </a:p>
          </p:txBody>
        </p:sp>
        <p:sp>
          <p:nvSpPr>
            <p:cNvPr id="258" name="Google Shape;258;p7"/>
            <p:cNvSpPr txBox="1"/>
            <p:nvPr/>
          </p:nvSpPr>
          <p:spPr>
            <a:xfrm>
              <a:off x="3755539" y="75419"/>
              <a:ext cx="12618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Downwelling</a:t>
              </a: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557931" y="1449685"/>
              <a:ext cx="558178" cy="251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Heat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603065" y="2762638"/>
              <a:ext cx="347331" cy="251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TN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7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/>
          <p:nvPr/>
        </p:nvSpPr>
        <p:spPr>
          <a:xfrm>
            <a:off x="3340262" y="163033"/>
            <a:ext cx="21886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Tracer Budgets</a:t>
            </a:r>
            <a:endParaRPr/>
          </a:p>
        </p:txBody>
      </p:sp>
      <p:grpSp>
        <p:nvGrpSpPr>
          <p:cNvPr id="268" name="Google Shape;268;p8"/>
          <p:cNvGrpSpPr/>
          <p:nvPr/>
        </p:nvGrpSpPr>
        <p:grpSpPr>
          <a:xfrm>
            <a:off x="969191" y="514899"/>
            <a:ext cx="7475047" cy="4276842"/>
            <a:chOff x="557931" y="75419"/>
            <a:chExt cx="8732628" cy="4996366"/>
          </a:xfrm>
        </p:grpSpPr>
        <p:grpSp>
          <p:nvGrpSpPr>
            <p:cNvPr id="269" name="Google Shape;269;p8"/>
            <p:cNvGrpSpPr/>
            <p:nvPr/>
          </p:nvGrpSpPr>
          <p:grpSpPr>
            <a:xfrm>
              <a:off x="1395627" y="89646"/>
              <a:ext cx="7894932" cy="4982139"/>
              <a:chOff x="1314944" y="251011"/>
              <a:chExt cx="7894932" cy="4982139"/>
            </a:xfrm>
          </p:grpSpPr>
          <p:grpSp>
            <p:nvGrpSpPr>
              <p:cNvPr id="270" name="Google Shape;270;p8"/>
              <p:cNvGrpSpPr/>
              <p:nvPr/>
            </p:nvGrpSpPr>
            <p:grpSpPr>
              <a:xfrm>
                <a:off x="1314944" y="251011"/>
                <a:ext cx="7894932" cy="4778189"/>
                <a:chOff x="1314944" y="251011"/>
                <a:chExt cx="7894932" cy="4778189"/>
              </a:xfrm>
            </p:grpSpPr>
            <p:grpSp>
              <p:nvGrpSpPr>
                <p:cNvPr id="271" name="Google Shape;271;p8"/>
                <p:cNvGrpSpPr/>
                <p:nvPr/>
              </p:nvGrpSpPr>
              <p:grpSpPr>
                <a:xfrm>
                  <a:off x="1314944" y="251011"/>
                  <a:ext cx="6339318" cy="4778189"/>
                  <a:chOff x="895651" y="125506"/>
                  <a:chExt cx="7029149" cy="5298141"/>
                </a:xfrm>
              </p:grpSpPr>
              <p:pic>
                <p:nvPicPr>
                  <p:cNvPr descr="A graph of different colored lines&#10;&#10;Description automatically generated" id="272" name="Google Shape;272;p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71882"/>
                  <a:stretch/>
                </p:blipFill>
                <p:spPr>
                  <a:xfrm>
                    <a:off x="921524" y="125506"/>
                    <a:ext cx="6991424" cy="111162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 graph of different colored lines&#10;&#10;Description automatically generated" id="273" name="Google Shape;273;p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62812" l="0" r="0" t="0"/>
                  <a:stretch/>
                </p:blipFill>
                <p:spPr>
                  <a:xfrm>
                    <a:off x="921525" y="995083"/>
                    <a:ext cx="6991424" cy="147021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 graph of different colored lines&#10;&#10;Description automatically generated" id="274" name="Google Shape;274;p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62705" l="0" r="0" t="0"/>
                  <a:stretch/>
                </p:blipFill>
                <p:spPr>
                  <a:xfrm>
                    <a:off x="895651" y="2465295"/>
                    <a:ext cx="6996232" cy="14686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 graph of different colored lines&#10;&#10;Description automatically generated" id="275" name="Google Shape;275;p8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62543" l="0" r="0" t="0"/>
                  <a:stretch/>
                </p:blipFill>
                <p:spPr>
                  <a:xfrm>
                    <a:off x="913632" y="3943781"/>
                    <a:ext cx="7011168" cy="14798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76" name="Google Shape;276;p8"/>
                <p:cNvSpPr txBox="1"/>
                <p:nvPr/>
              </p:nvSpPr>
              <p:spPr>
                <a:xfrm>
                  <a:off x="7363264" y="1754716"/>
                  <a:ext cx="16005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600F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Exchange flow</a:t>
                  </a:r>
                  <a:endParaRPr/>
                </a:p>
              </p:txBody>
            </p:sp>
            <p:sp>
              <p:nvSpPr>
                <p:cNvPr id="277" name="Google Shape;277;p8"/>
                <p:cNvSpPr txBox="1"/>
                <p:nvPr/>
              </p:nvSpPr>
              <p:spPr>
                <a:xfrm>
                  <a:off x="7359786" y="1450365"/>
                  <a:ext cx="17724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CE843D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Air-Sea heat flux</a:t>
                  </a:r>
                  <a:endParaRPr/>
                </a:p>
              </p:txBody>
            </p:sp>
            <p:sp>
              <p:nvSpPr>
                <p:cNvPr id="278" name="Google Shape;278;p8"/>
                <p:cNvSpPr txBox="1"/>
                <p:nvPr/>
              </p:nvSpPr>
              <p:spPr>
                <a:xfrm>
                  <a:off x="7348397" y="2742713"/>
                  <a:ext cx="17037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600F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Exchange flow</a:t>
                  </a:r>
                  <a:endParaRPr/>
                </a:p>
              </p:txBody>
            </p:sp>
            <p:sp>
              <p:nvSpPr>
                <p:cNvPr id="279" name="Google Shape;279;p8"/>
                <p:cNvSpPr txBox="1"/>
                <p:nvPr/>
              </p:nvSpPr>
              <p:spPr>
                <a:xfrm>
                  <a:off x="7372290" y="4566807"/>
                  <a:ext cx="17598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600FE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Exchange flow</a:t>
                  </a:r>
                  <a:endParaRPr/>
                </a:p>
              </p:txBody>
            </p:sp>
            <p:sp>
              <p:nvSpPr>
                <p:cNvPr id="280" name="Google Shape;280;p8"/>
                <p:cNvSpPr txBox="1"/>
                <p:nvPr/>
              </p:nvSpPr>
              <p:spPr>
                <a:xfrm>
                  <a:off x="7372376" y="3782228"/>
                  <a:ext cx="1837500" cy="296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-171450" lvl="0" marL="17145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50"/>
                    <a:buFont typeface="Noto Sans Symbols"/>
                    <a:buChar char="✔"/>
                  </a:pPr>
                  <a:r>
                    <a:rPr b="1" i="0" lang="en-US" sz="1050" u="none" cap="none" strike="noStrike">
                      <a:solidFill>
                        <a:srgbClr val="00800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Photosynthesis</a:t>
                  </a:r>
                  <a:endParaRPr/>
                </a:p>
              </p:txBody>
            </p:sp>
          </p:grpSp>
          <p:pic>
            <p:nvPicPr>
              <p:cNvPr descr="A graph of different colored lines&#10;&#10;Description automatically generated" id="281" name="Google Shape;281;p8"/>
              <p:cNvPicPr preferRelativeResize="0"/>
              <p:nvPr/>
            </p:nvPicPr>
            <p:blipFill rotWithShape="1">
              <a:blip r:embed="rId3">
                <a:alphaModFix/>
              </a:blip>
              <a:srcRect b="0" l="5932" r="0" t="94260"/>
              <a:stretch/>
            </p:blipFill>
            <p:spPr>
              <a:xfrm>
                <a:off x="1730187" y="5028480"/>
                <a:ext cx="5931314" cy="20467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82" name="Google Shape;282;p8"/>
            <p:cNvSpPr/>
            <p:nvPr/>
          </p:nvSpPr>
          <p:spPr>
            <a:xfrm>
              <a:off x="7219284" y="116487"/>
              <a:ext cx="223804" cy="1342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7231007" y="939606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7204363" y="2267884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260847" y="3596161"/>
              <a:ext cx="223804" cy="14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 txBox="1"/>
            <p:nvPr/>
          </p:nvSpPr>
          <p:spPr>
            <a:xfrm>
              <a:off x="7451392" y="3873287"/>
              <a:ext cx="16332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7145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Noto Sans Symbols"/>
                <a:buChar char="✔"/>
              </a:pPr>
              <a:r>
                <a:rPr b="1" i="0" lang="en-US" sz="1050" u="none" cap="none" strike="noStrike">
                  <a:solidFill>
                    <a:srgbClr val="CE843D"/>
                  </a:solidFill>
                  <a:latin typeface="Arial"/>
                  <a:ea typeface="Arial"/>
                  <a:cs typeface="Arial"/>
                  <a:sym typeface="Arial"/>
                </a:rPr>
                <a:t>Air-Sea O</a:t>
              </a:r>
              <a:r>
                <a:rPr b="1" baseline="-25000" i="0" lang="en-US" sz="1050" u="none" cap="none" strike="noStrike">
                  <a:solidFill>
                    <a:srgbClr val="CE843D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b="1" i="0" lang="en-US" sz="1050" u="none" cap="none" strike="noStrike">
                  <a:solidFill>
                    <a:srgbClr val="CE843D"/>
                  </a:solidFill>
                  <a:latin typeface="Arial"/>
                  <a:ea typeface="Arial"/>
                  <a:cs typeface="Arial"/>
                  <a:sym typeface="Arial"/>
                </a:rPr>
                <a:t> flux</a:t>
              </a:r>
              <a:endParaRPr/>
            </a:p>
          </p:txBody>
        </p:sp>
        <p:sp>
          <p:nvSpPr>
            <p:cNvPr id="287" name="Google Shape;287;p8"/>
            <p:cNvSpPr txBox="1"/>
            <p:nvPr/>
          </p:nvSpPr>
          <p:spPr>
            <a:xfrm>
              <a:off x="7448208" y="4164525"/>
              <a:ext cx="17724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71450" lvl="0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Noto Sans Symbols"/>
                <a:buChar char="✔"/>
              </a:pPr>
              <a:r>
                <a:rPr b="1" i="0" lang="en-US" sz="1050" u="none" cap="none" strike="noStrik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DO consumption</a:t>
              </a:r>
              <a:endParaRPr/>
            </a:p>
          </p:txBody>
        </p:sp>
        <p:sp>
          <p:nvSpPr>
            <p:cNvPr id="288" name="Google Shape;288;p8"/>
            <p:cNvSpPr txBox="1"/>
            <p:nvPr/>
          </p:nvSpPr>
          <p:spPr>
            <a:xfrm>
              <a:off x="4413872" y="583480"/>
              <a:ext cx="12612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upwelling</a:t>
              </a:r>
              <a:endParaRPr/>
            </a:p>
          </p:txBody>
        </p:sp>
        <p:sp>
          <p:nvSpPr>
            <p:cNvPr id="289" name="Google Shape;289;p8"/>
            <p:cNvSpPr txBox="1"/>
            <p:nvPr/>
          </p:nvSpPr>
          <p:spPr>
            <a:xfrm>
              <a:off x="3755539" y="75419"/>
              <a:ext cx="1359600" cy="29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50" u="none" cap="none" strike="noStrik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rPr>
                <a:t>Downwelling</a:t>
              </a: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57931" y="1449685"/>
              <a:ext cx="558178" cy="251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Heat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603065" y="2762638"/>
              <a:ext cx="347331" cy="251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TN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675348" y="4036471"/>
              <a:ext cx="328242" cy="251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DO</a:t>
              </a:r>
              <a:endPara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" name="Google Shape;293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aph of different colored lines&#10;&#10;Description automatically generated" id="301" name="Google Shape;301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2104" l="0" r="0" t="0"/>
          <a:stretch/>
        </p:blipFill>
        <p:spPr>
          <a:xfrm>
            <a:off x="2699456" y="569831"/>
            <a:ext cx="5483887" cy="111901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9"/>
          <p:cNvSpPr txBox="1"/>
          <p:nvPr/>
        </p:nvSpPr>
        <p:spPr>
          <a:xfrm>
            <a:off x="1063780" y="135729"/>
            <a:ext cx="66428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Seasonal cycle of exchange flow tracer budget – heat</a:t>
            </a:r>
            <a:endParaRPr/>
          </a:p>
        </p:txBody>
      </p:sp>
      <p:sp>
        <p:nvSpPr>
          <p:cNvPr id="303" name="Google Shape;303;p9"/>
          <p:cNvSpPr txBox="1"/>
          <p:nvPr/>
        </p:nvSpPr>
        <p:spPr>
          <a:xfrm>
            <a:off x="3637103" y="4838409"/>
            <a:ext cx="157286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Jilian Xiong (jxiong7@uw.edu)</a:t>
            </a:r>
            <a:endParaRPr/>
          </a:p>
        </p:txBody>
      </p:sp>
      <p:grpSp>
        <p:nvGrpSpPr>
          <p:cNvPr id="304" name="Google Shape;304;p9"/>
          <p:cNvGrpSpPr/>
          <p:nvPr/>
        </p:nvGrpSpPr>
        <p:grpSpPr>
          <a:xfrm>
            <a:off x="123043" y="1162222"/>
            <a:ext cx="2584715" cy="725225"/>
            <a:chOff x="-103711" y="992025"/>
            <a:chExt cx="3195702" cy="725225"/>
          </a:xfrm>
        </p:grpSpPr>
        <p:sp>
          <p:nvSpPr>
            <p:cNvPr id="305" name="Google Shape;305;p9"/>
            <p:cNvSpPr txBox="1"/>
            <p:nvPr/>
          </p:nvSpPr>
          <p:spPr>
            <a:xfrm>
              <a:off x="-103711" y="992025"/>
              <a:ext cx="3195702" cy="66761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-1886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  <p:cxnSp>
          <p:nvCxnSpPr>
            <p:cNvPr id="306" name="Google Shape;306;p9"/>
            <p:cNvCxnSpPr/>
            <p:nvPr/>
          </p:nvCxnSpPr>
          <p:spPr>
            <a:xfrm flipH="1" rot="10800000">
              <a:off x="1244338" y="1282044"/>
              <a:ext cx="518474" cy="414779"/>
            </a:xfrm>
            <a:prstGeom prst="straightConnector1">
              <a:avLst/>
            </a:prstGeom>
            <a:noFill/>
            <a:ln cap="flat" cmpd="sng" w="12700">
              <a:solidFill>
                <a:srgbClr val="56565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7" name="Google Shape;307;p9"/>
            <p:cNvCxnSpPr/>
            <p:nvPr/>
          </p:nvCxnSpPr>
          <p:spPr>
            <a:xfrm flipH="1" rot="10800000">
              <a:off x="1915212" y="1302471"/>
              <a:ext cx="518474" cy="414779"/>
            </a:xfrm>
            <a:prstGeom prst="straightConnector1">
              <a:avLst/>
            </a:prstGeom>
            <a:noFill/>
            <a:ln cap="flat" cmpd="sng" w="12700">
              <a:solidFill>
                <a:srgbClr val="56565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08" name="Google Shape;308;p9"/>
          <p:cNvSpPr/>
          <p:nvPr/>
        </p:nvSpPr>
        <p:spPr>
          <a:xfrm>
            <a:off x="4154305" y="639564"/>
            <a:ext cx="2934068" cy="1189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4114801" y="1685730"/>
            <a:ext cx="1074234" cy="1524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9"/>
          <p:cNvGrpSpPr/>
          <p:nvPr/>
        </p:nvGrpSpPr>
        <p:grpSpPr>
          <a:xfrm>
            <a:off x="3145307" y="641253"/>
            <a:ext cx="3535311" cy="1033640"/>
            <a:chOff x="3145307" y="641253"/>
            <a:chExt cx="3535311" cy="1033640"/>
          </a:xfrm>
        </p:grpSpPr>
        <p:sp>
          <p:nvSpPr>
            <p:cNvPr id="311" name="Google Shape;311;p9"/>
            <p:cNvSpPr txBox="1"/>
            <p:nvPr/>
          </p:nvSpPr>
          <p:spPr>
            <a:xfrm>
              <a:off x="4854175" y="1397894"/>
              <a:ext cx="18264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" u="none" cap="none" strike="noStrike">
                  <a:solidFill>
                    <a:srgbClr val="BFBFFF"/>
                  </a:solidFill>
                  <a:latin typeface="Arial"/>
                  <a:ea typeface="Arial"/>
                  <a:cs typeface="Arial"/>
                  <a:sym typeface="Arial"/>
                </a:rPr>
                <a:t>Exchange Flow</a:t>
              </a:r>
              <a:endParaRPr/>
            </a:p>
          </p:txBody>
        </p:sp>
        <p:sp>
          <p:nvSpPr>
            <p:cNvPr id="312" name="Google Shape;312;p9"/>
            <p:cNvSpPr txBox="1"/>
            <p:nvPr/>
          </p:nvSpPr>
          <p:spPr>
            <a:xfrm>
              <a:off x="3145307" y="766853"/>
              <a:ext cx="762025" cy="27699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-4346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  <p:sp>
          <p:nvSpPr>
            <p:cNvPr id="313" name="Google Shape;313;p9"/>
            <p:cNvSpPr txBox="1"/>
            <p:nvPr/>
          </p:nvSpPr>
          <p:spPr>
            <a:xfrm>
              <a:off x="4529751" y="641253"/>
              <a:ext cx="421044" cy="27699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/>
            </a:p>
          </p:txBody>
        </p:sp>
      </p:grpSp>
      <p:pic>
        <p:nvPicPr>
          <p:cNvPr id="314" name="Google Shape;31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250" y="1936850"/>
            <a:ext cx="1619700" cy="2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