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Raleway"/>
      <p:regular r:id="rId21"/>
      <p:bold r:id="rId22"/>
      <p:italic r:id="rId23"/>
      <p:boldItalic r:id="rId24"/>
    </p:embeddedFont>
    <p:embeddedFont>
      <p:font typeface="Raleway SemiBold"/>
      <p:regular r:id="rId25"/>
      <p:bold r:id="rId26"/>
      <p:italic r:id="rId27"/>
      <p:boldItalic r:id="rId28"/>
    </p:embeddedFont>
    <p:embeddedFont>
      <p:font typeface="Lato"/>
      <p:regular r:id="rId29"/>
      <p:bold r:id="rId30"/>
      <p:italic r:id="rId31"/>
      <p:boldItalic r:id="rId32"/>
    </p:embeddedFont>
    <p:embeddedFont>
      <p:font typeface="Oswald"/>
      <p:regular r:id="rId33"/>
      <p:bold r:id="rId34"/>
    </p:embeddedFont>
    <p:embeddedFont>
      <p:font typeface="Open Sans"/>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9" roundtripDataSignature="AMtx7mgrLGiyGsayRIRZbbslQYGO2CAV6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23B9756-F549-4957-A89D-0CBF0D9AC3D3}">
  <a:tblStyle styleId="{D23B9756-F549-4957-A89D-0CBF0D9AC3D3}"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9E9"/>
          </a:solidFill>
        </a:fill>
      </a:tcStyle>
    </a:wholeTbl>
    <a:band1H>
      <a:tcTxStyle/>
      <a:tcStyle>
        <a:fill>
          <a:solidFill>
            <a:srgbClr val="D0D0D0"/>
          </a:solidFill>
        </a:fill>
      </a:tcStyle>
    </a:band1H>
    <a:band2H>
      <a:tcTxStyle/>
    </a:band2H>
    <a:band1V>
      <a:tcTxStyle/>
      <a:tcStyle>
        <a:fill>
          <a:solidFill>
            <a:srgbClr val="D0D0D0"/>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aleway-bold.fntdata"/><Relationship Id="rId21" Type="http://schemas.openxmlformats.org/officeDocument/2006/relationships/font" Target="fonts/Raleway-regular.fntdata"/><Relationship Id="rId24" Type="http://schemas.openxmlformats.org/officeDocument/2006/relationships/font" Target="fonts/Raleway-boldItalic.fntdata"/><Relationship Id="rId23" Type="http://schemas.openxmlformats.org/officeDocument/2006/relationships/font" Target="fonts/Raleway-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alewaySemiBold-bold.fntdata"/><Relationship Id="rId25" Type="http://schemas.openxmlformats.org/officeDocument/2006/relationships/font" Target="fonts/RalewaySemiBold-regular.fntdata"/><Relationship Id="rId28" Type="http://schemas.openxmlformats.org/officeDocument/2006/relationships/font" Target="fonts/RalewaySemiBold-boldItalic.fntdata"/><Relationship Id="rId27" Type="http://schemas.openxmlformats.org/officeDocument/2006/relationships/font" Target="fonts/RalewaySemi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italic.fntdata"/><Relationship Id="rId30" Type="http://schemas.openxmlformats.org/officeDocument/2006/relationships/font" Target="fonts/Lato-bold.fntdata"/><Relationship Id="rId11" Type="http://schemas.openxmlformats.org/officeDocument/2006/relationships/slide" Target="slides/slide6.xml"/><Relationship Id="rId33" Type="http://schemas.openxmlformats.org/officeDocument/2006/relationships/font" Target="fonts/Oswald-regular.fntdata"/><Relationship Id="rId10" Type="http://schemas.openxmlformats.org/officeDocument/2006/relationships/slide" Target="slides/slide5.xml"/><Relationship Id="rId32" Type="http://schemas.openxmlformats.org/officeDocument/2006/relationships/font" Target="fonts/Lato-boldItalic.fntdata"/><Relationship Id="rId13" Type="http://schemas.openxmlformats.org/officeDocument/2006/relationships/slide" Target="slides/slide8.xml"/><Relationship Id="rId35" Type="http://schemas.openxmlformats.org/officeDocument/2006/relationships/font" Target="fonts/OpenSans-regular.fntdata"/><Relationship Id="rId12" Type="http://schemas.openxmlformats.org/officeDocument/2006/relationships/slide" Target="slides/slide7.xml"/><Relationship Id="rId34" Type="http://schemas.openxmlformats.org/officeDocument/2006/relationships/font" Target="fonts/Oswald-bold.fntdata"/><Relationship Id="rId15" Type="http://schemas.openxmlformats.org/officeDocument/2006/relationships/slide" Target="slides/slide10.xml"/><Relationship Id="rId37" Type="http://schemas.openxmlformats.org/officeDocument/2006/relationships/font" Target="fonts/OpenSans-italic.fntdata"/><Relationship Id="rId14" Type="http://schemas.openxmlformats.org/officeDocument/2006/relationships/slide" Target="slides/slide9.xml"/><Relationship Id="rId36" Type="http://schemas.openxmlformats.org/officeDocument/2006/relationships/font" Target="fonts/OpenSans-bold.fntdata"/><Relationship Id="rId17" Type="http://schemas.openxmlformats.org/officeDocument/2006/relationships/slide" Target="slides/slide12.xml"/><Relationship Id="rId39" Type="http://customschemas.google.com/relationships/presentationmetadata" Target="metadata"/><Relationship Id="rId16" Type="http://schemas.openxmlformats.org/officeDocument/2006/relationships/slide" Target="slides/slide11.xml"/><Relationship Id="rId38" Type="http://schemas.openxmlformats.org/officeDocument/2006/relationships/font" Target="fonts/OpenSans-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ed142fe7c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g2ed142fe7cf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ecf0d9e92b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ecf0d9e92b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ed142fe7cf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ed142fe7c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FFFFFF"/>
        </a:solidFill>
      </p:bgPr>
    </p:bg>
    <p:spTree>
      <p:nvGrpSpPr>
        <p:cNvPr id="9" name="Shape 9"/>
        <p:cNvGrpSpPr/>
        <p:nvPr/>
      </p:nvGrpSpPr>
      <p:grpSpPr>
        <a:xfrm>
          <a:off x="0" y="0"/>
          <a:ext cx="0" cy="0"/>
          <a:chOff x="0" y="0"/>
          <a:chExt cx="0" cy="0"/>
        </a:xfrm>
      </p:grpSpPr>
      <p:sp>
        <p:nvSpPr>
          <p:cNvPr id="10" name="Google Shape;10;p15"/>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 name="Google Shape;11;p15"/>
          <p:cNvGrpSpPr/>
          <p:nvPr/>
        </p:nvGrpSpPr>
        <p:grpSpPr>
          <a:xfrm>
            <a:off x="830392" y="1191256"/>
            <a:ext cx="745763" cy="45826"/>
            <a:chOff x="4580561" y="2589004"/>
            <a:chExt cx="1064464" cy="25200"/>
          </a:xfrm>
        </p:grpSpPr>
        <p:sp>
          <p:nvSpPr>
            <p:cNvPr id="12" name="Google Shape;12;p1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15"/>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 name="Google Shape;14;p15"/>
          <p:cNvSpPr txBox="1"/>
          <p:nvPr>
            <p:ph type="ctrTitle"/>
          </p:nvPr>
        </p:nvSpPr>
        <p:spPr>
          <a:xfrm>
            <a:off x="729450" y="1322450"/>
            <a:ext cx="7688100" cy="166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15" name="Google Shape;15;p15"/>
          <p:cNvSpPr txBox="1"/>
          <p:nvPr>
            <p:ph idx="1" type="subTitle"/>
          </p:nvPr>
        </p:nvSpPr>
        <p:spPr>
          <a:xfrm>
            <a:off x="729627" y="3172900"/>
            <a:ext cx="7688100" cy="541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16" name="Google Shape;16;p15"/>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pic>
        <p:nvPicPr>
          <p:cNvPr id="17" name="Google Shape;17;p15"/>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18" name="Google Shape;18;p15"/>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US" sz="600" u="none" cap="none" strike="noStrike">
                <a:solidFill>
                  <a:schemeClr val="dk2"/>
                </a:solidFill>
                <a:latin typeface="Raleway SemiBold"/>
                <a:ea typeface="Raleway SemiBold"/>
                <a:cs typeface="Raleway SemiBold"/>
                <a:sym typeface="Raleway SemiBold"/>
              </a:rPr>
              <a:t>A UFS Collaboration Powered by</a:t>
            </a:r>
            <a:r>
              <a:rPr b="1" i="0" lang="en-US" sz="600" u="none" cap="none" strike="noStrike">
                <a:solidFill>
                  <a:schemeClr val="dk2"/>
                </a:solidFill>
                <a:latin typeface="Open Sans"/>
                <a:ea typeface="Open Sans"/>
                <a:cs typeface="Open Sans"/>
                <a:sym typeface="Open Sans"/>
              </a:rPr>
              <a:t> </a:t>
            </a:r>
            <a:r>
              <a:rPr b="1" i="0" lang="en-US"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16"/>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145FA6"/>
              </a:highlight>
              <a:latin typeface="Arial"/>
              <a:ea typeface="Arial"/>
              <a:cs typeface="Arial"/>
              <a:sym typeface="Arial"/>
            </a:endParaRPr>
          </a:p>
        </p:txBody>
      </p:sp>
      <p:sp>
        <p:nvSpPr>
          <p:cNvPr id="21" name="Google Shape;21;p16"/>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22" name="Google Shape;22;p16"/>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23" name="Google Shape;23;p16"/>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grpSp>
        <p:nvGrpSpPr>
          <p:cNvPr id="24" name="Google Shape;24;p16"/>
          <p:cNvGrpSpPr/>
          <p:nvPr/>
        </p:nvGrpSpPr>
        <p:grpSpPr>
          <a:xfrm>
            <a:off x="830392" y="1191256"/>
            <a:ext cx="745763" cy="45826"/>
            <a:chOff x="4580561" y="2589004"/>
            <a:chExt cx="1064464" cy="25200"/>
          </a:xfrm>
        </p:grpSpPr>
        <p:sp>
          <p:nvSpPr>
            <p:cNvPr id="25" name="Google Shape;25;p1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16"/>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7" name="Google Shape;27;p16"/>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28" name="Google Shape;28;p16"/>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US" sz="600" u="none" cap="none" strike="noStrike">
                <a:solidFill>
                  <a:schemeClr val="dk2"/>
                </a:solidFill>
                <a:latin typeface="Raleway SemiBold"/>
                <a:ea typeface="Raleway SemiBold"/>
                <a:cs typeface="Raleway SemiBold"/>
                <a:sym typeface="Raleway SemiBold"/>
              </a:rPr>
              <a:t>A UFS Collaboration Powered by</a:t>
            </a:r>
            <a:r>
              <a:rPr b="1" i="0" lang="en-US" sz="600" u="none" cap="none" strike="noStrike">
                <a:solidFill>
                  <a:schemeClr val="dk2"/>
                </a:solidFill>
                <a:latin typeface="Open Sans"/>
                <a:ea typeface="Open Sans"/>
                <a:cs typeface="Open Sans"/>
                <a:sym typeface="Open Sans"/>
              </a:rPr>
              <a:t> </a:t>
            </a:r>
            <a:r>
              <a:rPr b="1" i="0" lang="en-US"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9" name="Shape 29"/>
        <p:cNvGrpSpPr/>
        <p:nvPr/>
      </p:nvGrpSpPr>
      <p:grpSpPr>
        <a:xfrm>
          <a:off x="0" y="0"/>
          <a:ext cx="0" cy="0"/>
          <a:chOff x="0" y="0"/>
          <a:chExt cx="0" cy="0"/>
        </a:xfrm>
      </p:grpSpPr>
      <p:sp>
        <p:nvSpPr>
          <p:cNvPr id="30" name="Google Shape;30;p17"/>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17"/>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32" name="Google Shape;32;p17"/>
          <p:cNvSpPr txBox="1"/>
          <p:nvPr>
            <p:ph idx="1" type="body"/>
          </p:nvPr>
        </p:nvSpPr>
        <p:spPr>
          <a:xfrm>
            <a:off x="729325" y="2078875"/>
            <a:ext cx="37743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33" name="Google Shape;33;p17"/>
          <p:cNvSpPr txBox="1"/>
          <p:nvPr>
            <p:ph idx="2" type="body"/>
          </p:nvPr>
        </p:nvSpPr>
        <p:spPr>
          <a:xfrm>
            <a:off x="4643604" y="2078875"/>
            <a:ext cx="37743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34" name="Google Shape;34;p17"/>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grpSp>
        <p:nvGrpSpPr>
          <p:cNvPr id="35" name="Google Shape;35;p17"/>
          <p:cNvGrpSpPr/>
          <p:nvPr/>
        </p:nvGrpSpPr>
        <p:grpSpPr>
          <a:xfrm>
            <a:off x="830392" y="1191256"/>
            <a:ext cx="745763" cy="45826"/>
            <a:chOff x="4580561" y="2589004"/>
            <a:chExt cx="1064464" cy="25200"/>
          </a:xfrm>
        </p:grpSpPr>
        <p:sp>
          <p:nvSpPr>
            <p:cNvPr id="36" name="Google Shape;36;p1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7"/>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8" name="Google Shape;38;p17"/>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39" name="Google Shape;39;p17"/>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US" sz="600" u="none" cap="none" strike="noStrike">
                <a:solidFill>
                  <a:schemeClr val="dk2"/>
                </a:solidFill>
                <a:latin typeface="Raleway SemiBold"/>
                <a:ea typeface="Raleway SemiBold"/>
                <a:cs typeface="Raleway SemiBold"/>
                <a:sym typeface="Raleway SemiBold"/>
              </a:rPr>
              <a:t>A UFS Collaboration Powered by</a:t>
            </a:r>
            <a:r>
              <a:rPr b="1" i="0" lang="en-US" sz="600" u="none" cap="none" strike="noStrike">
                <a:solidFill>
                  <a:schemeClr val="dk2"/>
                </a:solidFill>
                <a:latin typeface="Open Sans"/>
                <a:ea typeface="Open Sans"/>
                <a:cs typeface="Open Sans"/>
                <a:sym typeface="Open Sans"/>
              </a:rPr>
              <a:t> </a:t>
            </a:r>
            <a:r>
              <a:rPr b="1" i="0" lang="en-US"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0" name="Shape 40"/>
        <p:cNvGrpSpPr/>
        <p:nvPr/>
      </p:nvGrpSpPr>
      <p:grpSpPr>
        <a:xfrm>
          <a:off x="0" y="0"/>
          <a:ext cx="0" cy="0"/>
          <a:chOff x="0" y="0"/>
          <a:chExt cx="0" cy="0"/>
        </a:xfrm>
      </p:grpSpPr>
      <p:sp>
        <p:nvSpPr>
          <p:cNvPr id="41" name="Google Shape;41;p18"/>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pic>
        <p:nvPicPr>
          <p:cNvPr id="42" name="Google Shape;42;p18"/>
          <p:cNvPicPr preferRelativeResize="0"/>
          <p:nvPr/>
        </p:nvPicPr>
        <p:blipFill rotWithShape="1">
          <a:blip r:embed="rId2">
            <a:alphaModFix/>
          </a:blip>
          <a:srcRect b="0" l="0" r="0" t="0"/>
          <a:stretch/>
        </p:blipFill>
        <p:spPr>
          <a:xfrm>
            <a:off x="7470226" y="97375"/>
            <a:ext cx="1519050" cy="1039250"/>
          </a:xfrm>
          <a:prstGeom prst="rect">
            <a:avLst/>
          </a:prstGeom>
          <a:noFill/>
          <a:ln>
            <a:noFill/>
          </a:ln>
        </p:spPr>
      </p:pic>
      <p:pic>
        <p:nvPicPr>
          <p:cNvPr id="43" name="Google Shape;43;p18"/>
          <p:cNvPicPr preferRelativeResize="0"/>
          <p:nvPr/>
        </p:nvPicPr>
        <p:blipFill rotWithShape="1">
          <a:blip r:embed="rId3">
            <a:alphaModFix amt="25000"/>
          </a:blip>
          <a:srcRect b="0" l="0" r="0" t="0"/>
          <a:stretch/>
        </p:blipFill>
        <p:spPr>
          <a:xfrm>
            <a:off x="467975" y="76200"/>
            <a:ext cx="4991099" cy="499109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4" name="Shape 44"/>
        <p:cNvGrpSpPr/>
        <p:nvPr/>
      </p:nvGrpSpPr>
      <p:grpSpPr>
        <a:xfrm>
          <a:off x="0" y="0"/>
          <a:ext cx="0" cy="0"/>
          <a:chOff x="0" y="0"/>
          <a:chExt cx="0" cy="0"/>
        </a:xfrm>
      </p:grpSpPr>
      <p:grpSp>
        <p:nvGrpSpPr>
          <p:cNvPr id="45" name="Google Shape;45;p19"/>
          <p:cNvGrpSpPr/>
          <p:nvPr/>
        </p:nvGrpSpPr>
        <p:grpSpPr>
          <a:xfrm>
            <a:off x="830392" y="4169130"/>
            <a:ext cx="745763" cy="45826"/>
            <a:chOff x="4580561" y="2589004"/>
            <a:chExt cx="1064464" cy="25200"/>
          </a:xfrm>
        </p:grpSpPr>
        <p:sp>
          <p:nvSpPr>
            <p:cNvPr id="46" name="Google Shape;46;p19"/>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19"/>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8" name="Google Shape;48;p19"/>
          <p:cNvSpPr txBox="1"/>
          <p:nvPr>
            <p:ph type="title"/>
          </p:nvPr>
        </p:nvSpPr>
        <p:spPr>
          <a:xfrm>
            <a:off x="729450" y="864300"/>
            <a:ext cx="7021200" cy="29850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49" name="Google Shape;49;p19"/>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pic>
        <p:nvPicPr>
          <p:cNvPr id="50" name="Google Shape;50;p19"/>
          <p:cNvPicPr preferRelativeResize="0"/>
          <p:nvPr/>
        </p:nvPicPr>
        <p:blipFill rotWithShape="1">
          <a:blip r:embed="rId2">
            <a:alphaModFix/>
          </a:blip>
          <a:srcRect b="0" l="0" r="0" t="0"/>
          <a:stretch/>
        </p:blipFill>
        <p:spPr>
          <a:xfrm>
            <a:off x="7432894" y="3570999"/>
            <a:ext cx="1578500" cy="1079125"/>
          </a:xfrm>
          <a:prstGeom prst="rect">
            <a:avLst/>
          </a:prstGeom>
          <a:noFill/>
          <a:ln>
            <a:noFill/>
          </a:ln>
        </p:spPr>
      </p:pic>
      <p:sp>
        <p:nvSpPr>
          <p:cNvPr id="51" name="Google Shape;51;p19"/>
          <p:cNvSpPr txBox="1"/>
          <p:nvPr/>
        </p:nvSpPr>
        <p:spPr>
          <a:xfrm>
            <a:off x="6746225" y="4698800"/>
            <a:ext cx="2265300" cy="1230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800"/>
              <a:buFont typeface="Arial"/>
              <a:buNone/>
            </a:pPr>
            <a:r>
              <a:rPr b="0" i="0" lang="en-US" sz="800" u="none" cap="none" strike="noStrike">
                <a:solidFill>
                  <a:srgbClr val="FFFFFF"/>
                </a:solidFill>
                <a:latin typeface="Raleway SemiBold"/>
                <a:ea typeface="Raleway SemiBold"/>
                <a:cs typeface="Raleway SemiBold"/>
                <a:sym typeface="Raleway SemiBold"/>
              </a:rPr>
              <a:t>A UFS Collaboration Powered by</a:t>
            </a:r>
            <a:r>
              <a:rPr b="1" i="0" lang="en-US" sz="800" u="none" cap="none" strike="noStrike">
                <a:solidFill>
                  <a:srgbClr val="FFFFFF"/>
                </a:solidFill>
                <a:latin typeface="Open Sans"/>
                <a:ea typeface="Open Sans"/>
                <a:cs typeface="Open Sans"/>
                <a:sym typeface="Open Sans"/>
              </a:rPr>
              <a:t> EPIC</a:t>
            </a:r>
            <a:endParaRPr b="1" i="0" sz="800" u="none" cap="none" strike="noStrike">
              <a:solidFill>
                <a:srgbClr val="FFFFFF"/>
              </a:solidFill>
              <a:latin typeface="Open Sans"/>
              <a:ea typeface="Open Sans"/>
              <a:cs typeface="Open Sans"/>
              <a:sym typeface="Open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2"/>
              </a:buClr>
              <a:buSzPts val="2800"/>
              <a:buFont typeface="Open Sans"/>
              <a:buNone/>
              <a:defRPr b="1" i="0" sz="2800" u="none" cap="none" strike="noStrike">
                <a:solidFill>
                  <a:schemeClr val="dk2"/>
                </a:solidFill>
                <a:latin typeface="Open Sans"/>
                <a:ea typeface="Open Sans"/>
                <a:cs typeface="Open Sans"/>
                <a:sym typeface="Open Sans"/>
              </a:defRPr>
            </a:lvl1pPr>
            <a:lvl2pPr lvl="1"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9pPr>
          </a:lstStyle>
          <a:p/>
        </p:txBody>
      </p:sp>
      <p:sp>
        <p:nvSpPr>
          <p:cNvPr id="7" name="Google Shape;7;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marR="0" rtl="0" algn="l">
              <a:lnSpc>
                <a:spcPct val="115000"/>
              </a:lnSpc>
              <a:spcBef>
                <a:spcPts val="0"/>
              </a:spcBef>
              <a:spcAft>
                <a:spcPts val="0"/>
              </a:spcAft>
              <a:buClr>
                <a:schemeClr val="accent1"/>
              </a:buClr>
              <a:buSzPts val="1300"/>
              <a:buFont typeface="Lato"/>
              <a:buChar char="●"/>
              <a:defRPr b="0" i="0" sz="1300" u="none" cap="none" strike="noStrike">
                <a:solidFill>
                  <a:schemeClr val="accent1"/>
                </a:solidFill>
                <a:latin typeface="Lato"/>
                <a:ea typeface="Lato"/>
                <a:cs typeface="Lato"/>
                <a:sym typeface="Lato"/>
              </a:defRPr>
            </a:lvl1pPr>
            <a:lvl2pPr indent="-298450" lvl="1" marL="9144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2pPr>
            <a:lvl3pPr indent="-298450" lvl="2" marL="13716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3pPr>
            <a:lvl4pPr indent="-298450" lvl="3" marL="18288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4pPr>
            <a:lvl5pPr indent="-298450" lvl="4" marL="22860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5pPr>
            <a:lvl6pPr indent="-298450" lvl="5" marL="27432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6pPr>
            <a:lvl7pPr indent="-298450" lvl="6" marL="32004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7pPr>
            <a:lvl8pPr indent="-298450" lvl="7" marL="36576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8pPr>
            <a:lvl9pPr indent="-298450" lvl="8" marL="41148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9pPr>
          </a:lstStyle>
          <a:p/>
        </p:txBody>
      </p:sp>
      <p:sp>
        <p:nvSpPr>
          <p:cNvPr id="8" name="Google Shape;8;p14"/>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6.png"/><Relationship Id="rId4" Type="http://schemas.openxmlformats.org/officeDocument/2006/relationships/image" Target="../media/image10.png"/><Relationship Id="rId5"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5.gif"/><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1.png"/><Relationship Id="rId4" Type="http://schemas.openxmlformats.org/officeDocument/2006/relationships/image" Target="../media/image17.png"/><Relationship Id="rId11" Type="http://schemas.openxmlformats.org/officeDocument/2006/relationships/image" Target="../media/image18.png"/><Relationship Id="rId10" Type="http://schemas.openxmlformats.org/officeDocument/2006/relationships/image" Target="../media/image14.png"/><Relationship Id="rId9" Type="http://schemas.openxmlformats.org/officeDocument/2006/relationships/image" Target="../media/image13.png"/><Relationship Id="rId5" Type="http://schemas.openxmlformats.org/officeDocument/2006/relationships/image" Target="../media/image16.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9.png"/><Relationship Id="rId4" Type="http://schemas.openxmlformats.org/officeDocument/2006/relationships/image" Target="../media/image10.png"/><Relationship Id="rId5" Type="http://schemas.openxmlformats.org/officeDocument/2006/relationships/image" Target="../media/image6.png"/><Relationship Id="rId6"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4.png"/><Relationship Id="rId4" Type="http://schemas.openxmlformats.org/officeDocument/2006/relationships/image" Target="../media/image23.png"/><Relationship Id="rId5" Type="http://schemas.openxmlformats.org/officeDocument/2006/relationships/image" Target="../media/image22.png"/><Relationship Id="rId6"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
          <p:cNvSpPr txBox="1"/>
          <p:nvPr>
            <p:ph type="ctrTitle"/>
          </p:nvPr>
        </p:nvSpPr>
        <p:spPr>
          <a:xfrm>
            <a:off x="542550" y="1322450"/>
            <a:ext cx="7688100" cy="1664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lang="en-US" sz="3600"/>
              <a:t>UFS-Coastal Applications for tropical storms using coupled SCHISM and WAVEWATCH III</a:t>
            </a:r>
            <a:endParaRPr/>
          </a:p>
        </p:txBody>
      </p:sp>
      <p:sp>
        <p:nvSpPr>
          <p:cNvPr id="57" name="Google Shape;57;p1"/>
          <p:cNvSpPr txBox="1"/>
          <p:nvPr>
            <p:ph idx="1" type="subTitle"/>
          </p:nvPr>
        </p:nvSpPr>
        <p:spPr>
          <a:xfrm>
            <a:off x="651750" y="3241473"/>
            <a:ext cx="7688100" cy="77310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l">
              <a:lnSpc>
                <a:spcPct val="100000"/>
              </a:lnSpc>
              <a:spcBef>
                <a:spcPts val="0"/>
              </a:spcBef>
              <a:spcAft>
                <a:spcPts val="0"/>
              </a:spcAft>
              <a:buSzPct val="100000"/>
              <a:buNone/>
            </a:pPr>
            <a:r>
              <a:rPr lang="en-US" sz="6400"/>
              <a:t>Yunfang Sun</a:t>
            </a:r>
            <a:r>
              <a:rPr baseline="30000" i="0" lang="en-US" sz="6600" u="none" cap="none" strike="noStrike">
                <a:solidFill>
                  <a:srgbClr val="000000"/>
                </a:solidFill>
                <a:latin typeface="Arial"/>
                <a:ea typeface="Arial"/>
                <a:cs typeface="Arial"/>
                <a:sym typeface="Arial"/>
              </a:rPr>
              <a:t>1,7</a:t>
            </a:r>
            <a:r>
              <a:rPr lang="en-US" sz="6400"/>
              <a:t>, Jana  Haddad</a:t>
            </a:r>
            <a:r>
              <a:rPr baseline="30000" lang="en-US" sz="6800">
                <a:solidFill>
                  <a:srgbClr val="000000"/>
                </a:solidFill>
                <a:latin typeface="Arial"/>
                <a:ea typeface="Arial"/>
                <a:cs typeface="Arial"/>
                <a:sym typeface="Arial"/>
              </a:rPr>
              <a:t>1</a:t>
            </a:r>
            <a:r>
              <a:rPr lang="en-US" sz="6400"/>
              <a:t>,</a:t>
            </a:r>
            <a:r>
              <a:rPr b="1" baseline="30000" lang="en-US" sz="6800">
                <a:solidFill>
                  <a:srgbClr val="000000"/>
                </a:solidFill>
                <a:latin typeface="Arial"/>
                <a:ea typeface="Arial"/>
                <a:cs typeface="Arial"/>
                <a:sym typeface="Arial"/>
              </a:rPr>
              <a:t> </a:t>
            </a:r>
            <a:r>
              <a:rPr lang="en-US" sz="6400"/>
              <a:t>Panagiotis Velissariou</a:t>
            </a:r>
            <a:r>
              <a:rPr baseline="30000" lang="en-US" sz="6800">
                <a:solidFill>
                  <a:srgbClr val="000000"/>
                </a:solidFill>
                <a:latin typeface="Arial"/>
                <a:ea typeface="Arial"/>
                <a:cs typeface="Arial"/>
                <a:sym typeface="Arial"/>
              </a:rPr>
              <a:t>2</a:t>
            </a:r>
            <a:r>
              <a:rPr lang="en-US" sz="6400"/>
              <a:t>, Ali Abdolali</a:t>
            </a:r>
            <a:r>
              <a:rPr baseline="30000" lang="en-US" sz="6800">
                <a:solidFill>
                  <a:srgbClr val="000000"/>
                </a:solidFill>
                <a:latin typeface="Arial"/>
                <a:ea typeface="Arial"/>
                <a:cs typeface="Arial"/>
                <a:sym typeface="Arial"/>
              </a:rPr>
              <a:t>3</a:t>
            </a:r>
            <a:r>
              <a:rPr lang="en-US" sz="6400"/>
              <a:t>, Ufuk Turuncoglu</a:t>
            </a:r>
            <a:r>
              <a:rPr baseline="30000" lang="en-US" sz="6800">
                <a:solidFill>
                  <a:srgbClr val="000000"/>
                </a:solidFill>
                <a:latin typeface="Arial"/>
                <a:ea typeface="Arial"/>
                <a:cs typeface="Arial"/>
                <a:sym typeface="Arial"/>
              </a:rPr>
              <a:t>4</a:t>
            </a:r>
            <a:r>
              <a:rPr lang="en-US" sz="6400"/>
              <a:t>, Ann Tsay</a:t>
            </a:r>
            <a:r>
              <a:rPr baseline="30000" lang="en-US" sz="6800">
                <a:solidFill>
                  <a:srgbClr val="000000"/>
                </a:solidFill>
                <a:latin typeface="Arial"/>
                <a:ea typeface="Arial"/>
                <a:cs typeface="Arial"/>
                <a:sym typeface="Arial"/>
              </a:rPr>
              <a:t>4</a:t>
            </a:r>
            <a:r>
              <a:rPr lang="en-US" sz="6400"/>
              <a:t>, Joseph Zhang</a:t>
            </a:r>
            <a:r>
              <a:rPr baseline="30000" lang="en-US" sz="6800">
                <a:solidFill>
                  <a:srgbClr val="000000"/>
                </a:solidFill>
                <a:latin typeface="Arial"/>
                <a:ea typeface="Arial"/>
                <a:cs typeface="Arial"/>
                <a:sym typeface="Arial"/>
              </a:rPr>
              <a:t>5</a:t>
            </a:r>
            <a:r>
              <a:rPr lang="en-US" sz="6400"/>
              <a:t>, Saeideh Banihashemi</a:t>
            </a:r>
            <a:r>
              <a:rPr baseline="30000" lang="en-US" sz="6800">
                <a:solidFill>
                  <a:srgbClr val="000000"/>
                </a:solidFill>
                <a:latin typeface="Arial"/>
                <a:ea typeface="Arial"/>
                <a:cs typeface="Arial"/>
                <a:sym typeface="Arial"/>
              </a:rPr>
              <a:t>6</a:t>
            </a:r>
            <a:r>
              <a:rPr lang="en-US" sz="6400"/>
              <a:t>, Ali Salimi-Tarazouj</a:t>
            </a:r>
            <a:r>
              <a:rPr baseline="30000" lang="en-US" sz="6800">
                <a:solidFill>
                  <a:srgbClr val="000000"/>
                </a:solidFill>
                <a:latin typeface="Arial"/>
                <a:ea typeface="Arial"/>
                <a:cs typeface="Arial"/>
                <a:sym typeface="Arial"/>
              </a:rPr>
              <a:t>6</a:t>
            </a:r>
            <a:r>
              <a:rPr lang="en-US" sz="6400"/>
              <a:t>, Armaghan  Abed-Elmdoust</a:t>
            </a:r>
            <a:r>
              <a:rPr baseline="30000" lang="en-US" sz="6800">
                <a:solidFill>
                  <a:srgbClr val="000000"/>
                </a:solidFill>
                <a:latin typeface="Arial"/>
                <a:ea typeface="Arial"/>
                <a:cs typeface="Arial"/>
                <a:sym typeface="Arial"/>
              </a:rPr>
              <a:t>1</a:t>
            </a:r>
            <a:r>
              <a:rPr lang="en-US" sz="6400"/>
              <a:t>, Saeed Moghimi</a:t>
            </a:r>
            <a:r>
              <a:rPr baseline="30000" lang="en-US" sz="6800">
                <a:solidFill>
                  <a:srgbClr val="000000"/>
                </a:solidFill>
                <a:latin typeface="Arial"/>
                <a:ea typeface="Arial"/>
                <a:cs typeface="Arial"/>
                <a:sym typeface="Arial"/>
              </a:rPr>
              <a:t>1</a:t>
            </a:r>
            <a:endParaRPr/>
          </a:p>
          <a:p>
            <a:pPr indent="-311150" lvl="0" marL="457200" rtl="0" algn="l">
              <a:lnSpc>
                <a:spcPct val="100000"/>
              </a:lnSpc>
              <a:spcBef>
                <a:spcPts val="0"/>
              </a:spcBef>
              <a:spcAft>
                <a:spcPts val="0"/>
              </a:spcAft>
              <a:buSzPct val="100000"/>
              <a:buNone/>
            </a:pPr>
            <a:r>
              <a:t/>
            </a:r>
            <a:endParaRPr sz="6400"/>
          </a:p>
          <a:p>
            <a:pPr indent="-311150" lvl="0" marL="457200" rtl="0" algn="just">
              <a:lnSpc>
                <a:spcPct val="100000"/>
              </a:lnSpc>
              <a:spcBef>
                <a:spcPts val="0"/>
              </a:spcBef>
              <a:spcAft>
                <a:spcPts val="0"/>
              </a:spcAft>
              <a:buSzPct val="133333"/>
              <a:buNone/>
            </a:pPr>
            <a:r>
              <a:rPr b="1" baseline="30000" lang="en-US" sz="4800">
                <a:solidFill>
                  <a:srgbClr val="000000"/>
                </a:solidFill>
                <a:latin typeface="Arial"/>
                <a:ea typeface="Arial"/>
                <a:cs typeface="Arial"/>
                <a:sym typeface="Arial"/>
              </a:rPr>
              <a:t>1</a:t>
            </a:r>
            <a:r>
              <a:rPr lang="en-US" sz="4800"/>
              <a:t> NOAA/NOS/OCS	</a:t>
            </a:r>
            <a:r>
              <a:rPr b="1" baseline="30000" lang="en-US" sz="4800">
                <a:solidFill>
                  <a:srgbClr val="000000"/>
                </a:solidFill>
                <a:latin typeface="Arial"/>
                <a:ea typeface="Arial"/>
                <a:cs typeface="Arial"/>
                <a:sym typeface="Arial"/>
              </a:rPr>
              <a:t>2</a:t>
            </a:r>
            <a:r>
              <a:rPr lang="en-US" sz="4800"/>
              <a:t> NOAA/NWS/NHC</a:t>
            </a:r>
            <a:endParaRPr/>
          </a:p>
          <a:p>
            <a:pPr indent="-311150" lvl="0" marL="457200" rtl="0" algn="just">
              <a:lnSpc>
                <a:spcPct val="100000"/>
              </a:lnSpc>
              <a:spcBef>
                <a:spcPts val="0"/>
              </a:spcBef>
              <a:spcAft>
                <a:spcPts val="0"/>
              </a:spcAft>
              <a:buSzPct val="133333"/>
              <a:buNone/>
            </a:pPr>
            <a:r>
              <a:rPr b="1" baseline="30000" lang="en-US" sz="4800">
                <a:solidFill>
                  <a:srgbClr val="000000"/>
                </a:solidFill>
                <a:latin typeface="Arial"/>
                <a:ea typeface="Arial"/>
                <a:cs typeface="Arial"/>
                <a:sym typeface="Arial"/>
              </a:rPr>
              <a:t>3</a:t>
            </a:r>
            <a:r>
              <a:rPr lang="en-US" sz="4800"/>
              <a:t> USACE/ERDC		</a:t>
            </a:r>
            <a:r>
              <a:rPr b="1" baseline="30000" lang="en-US" sz="4800">
                <a:solidFill>
                  <a:srgbClr val="000000"/>
                </a:solidFill>
                <a:latin typeface="Arial"/>
                <a:ea typeface="Arial"/>
                <a:cs typeface="Arial"/>
                <a:sym typeface="Arial"/>
              </a:rPr>
              <a:t>4</a:t>
            </a:r>
            <a:r>
              <a:rPr lang="en-US" sz="4800"/>
              <a:t> UCAR/NCAR</a:t>
            </a:r>
            <a:endParaRPr/>
          </a:p>
          <a:p>
            <a:pPr indent="-311150" lvl="0" marL="457200" rtl="0" algn="just">
              <a:lnSpc>
                <a:spcPct val="100000"/>
              </a:lnSpc>
              <a:spcBef>
                <a:spcPts val="0"/>
              </a:spcBef>
              <a:spcAft>
                <a:spcPts val="0"/>
              </a:spcAft>
              <a:buSzPct val="133333"/>
              <a:buNone/>
            </a:pPr>
            <a:r>
              <a:rPr b="1" baseline="30000" lang="en-US" sz="4800">
                <a:solidFill>
                  <a:srgbClr val="000000"/>
                </a:solidFill>
                <a:latin typeface="Arial"/>
                <a:ea typeface="Arial"/>
                <a:cs typeface="Arial"/>
                <a:sym typeface="Arial"/>
              </a:rPr>
              <a:t>5</a:t>
            </a:r>
            <a:r>
              <a:rPr lang="en-US" sz="4800"/>
              <a:t> VIMS			</a:t>
            </a:r>
            <a:r>
              <a:rPr b="1" baseline="30000" lang="en-US" sz="4800">
                <a:solidFill>
                  <a:srgbClr val="000000"/>
                </a:solidFill>
                <a:latin typeface="Arial"/>
                <a:ea typeface="Arial"/>
                <a:cs typeface="Arial"/>
                <a:sym typeface="Arial"/>
              </a:rPr>
              <a:t>6</a:t>
            </a:r>
            <a:r>
              <a:rPr lang="en-US" sz="4800"/>
              <a:t> NOAA/NWS/EMC</a:t>
            </a:r>
            <a:endParaRPr/>
          </a:p>
          <a:p>
            <a:pPr indent="-311150" lvl="0" marL="457200" rtl="0" algn="just">
              <a:lnSpc>
                <a:spcPct val="100000"/>
              </a:lnSpc>
              <a:spcBef>
                <a:spcPts val="0"/>
              </a:spcBef>
              <a:spcAft>
                <a:spcPts val="0"/>
              </a:spcAft>
              <a:buSzPct val="133333"/>
              <a:buNone/>
            </a:pPr>
            <a:r>
              <a:rPr b="1" baseline="30000" lang="en-US" sz="4800">
                <a:solidFill>
                  <a:srgbClr val="000000"/>
                </a:solidFill>
                <a:latin typeface="Arial"/>
                <a:ea typeface="Arial"/>
                <a:cs typeface="Arial"/>
                <a:sym typeface="Arial"/>
              </a:rPr>
              <a:t>7</a:t>
            </a:r>
            <a:r>
              <a:rPr lang="en-US" sz="4800"/>
              <a:t> ERT/SFI</a:t>
            </a:r>
            <a:endParaRPr/>
          </a:p>
          <a:p>
            <a:pPr indent="-311150" lvl="0" marL="457200" rtl="0" algn="l">
              <a:lnSpc>
                <a:spcPct val="100000"/>
              </a:lnSpc>
              <a:spcBef>
                <a:spcPts val="0"/>
              </a:spcBef>
              <a:spcAft>
                <a:spcPts val="0"/>
              </a:spcAft>
              <a:buSzPts val="1600"/>
              <a:buNone/>
            </a:pPr>
            <a:r>
              <a:t/>
            </a:r>
            <a:endParaRPr/>
          </a:p>
        </p:txBody>
      </p:sp>
      <p:pic>
        <p:nvPicPr>
          <p:cNvPr id="58" name="Google Shape;58;p1"/>
          <p:cNvPicPr preferRelativeResize="0"/>
          <p:nvPr/>
        </p:nvPicPr>
        <p:blipFill rotWithShape="1">
          <a:blip r:embed="rId3">
            <a:alphaModFix/>
          </a:blip>
          <a:srcRect b="0" l="0" r="0" t="0"/>
          <a:stretch/>
        </p:blipFill>
        <p:spPr>
          <a:xfrm>
            <a:off x="7585404" y="1714500"/>
            <a:ext cx="1558596" cy="1526980"/>
          </a:xfrm>
          <a:prstGeom prst="rect">
            <a:avLst/>
          </a:prstGeom>
          <a:noFill/>
          <a:ln>
            <a:noFill/>
          </a:ln>
        </p:spPr>
      </p:pic>
      <p:sp>
        <p:nvSpPr>
          <p:cNvPr id="59" name="Google Shape;59;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g2ed142fe7cf_0_11"/>
          <p:cNvPicPr preferRelativeResize="0"/>
          <p:nvPr/>
        </p:nvPicPr>
        <p:blipFill>
          <a:blip r:embed="rId3">
            <a:alphaModFix/>
          </a:blip>
          <a:stretch>
            <a:fillRect/>
          </a:stretch>
        </p:blipFill>
        <p:spPr>
          <a:xfrm>
            <a:off x="3885951" y="524300"/>
            <a:ext cx="4506326" cy="4809701"/>
          </a:xfrm>
          <a:prstGeom prst="rect">
            <a:avLst/>
          </a:prstGeom>
          <a:noFill/>
          <a:ln>
            <a:noFill/>
          </a:ln>
        </p:spPr>
      </p:pic>
      <p:sp>
        <p:nvSpPr>
          <p:cNvPr id="192" name="Google Shape;192;g2ed142fe7cf_0_11"/>
          <p:cNvSpPr txBox="1"/>
          <p:nvPr>
            <p:ph type="title"/>
          </p:nvPr>
        </p:nvSpPr>
        <p:spPr>
          <a:xfrm>
            <a:off x="251000" y="58600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Sea level comparisons</a:t>
            </a:r>
            <a:endParaRPr/>
          </a:p>
        </p:txBody>
      </p:sp>
      <p:sp>
        <p:nvSpPr>
          <p:cNvPr id="193" name="Google Shape;193;g2ed142fe7cf_0_1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
        <p:nvSpPr>
          <p:cNvPr id="194" name="Google Shape;194;g2ed142fe7cf_0_11"/>
          <p:cNvSpPr txBox="1"/>
          <p:nvPr/>
        </p:nvSpPr>
        <p:spPr>
          <a:xfrm>
            <a:off x="6841620" y="4823540"/>
            <a:ext cx="20586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Contact: </a:t>
            </a:r>
            <a:r>
              <a:rPr b="0" i="0" lang="en-US" sz="1000" u="none" cap="none" strike="noStrike">
                <a:solidFill>
                  <a:srgbClr val="0070C0"/>
                </a:solidFill>
                <a:latin typeface="Arial"/>
                <a:ea typeface="Arial"/>
                <a:cs typeface="Arial"/>
                <a:sym typeface="Arial"/>
              </a:rPr>
              <a:t>Yunfang.sun@noaa.gov</a:t>
            </a:r>
            <a:endParaRPr/>
          </a:p>
        </p:txBody>
      </p:sp>
      <p:sp>
        <p:nvSpPr>
          <p:cNvPr id="195" name="Google Shape;195;g2ed142fe7cf_0_11"/>
          <p:cNvSpPr txBox="1"/>
          <p:nvPr/>
        </p:nvSpPr>
        <p:spPr>
          <a:xfrm>
            <a:off x="365760" y="4693920"/>
            <a:ext cx="3171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1400" u="none" cap="none" strike="noStrike">
                <a:solidFill>
                  <a:srgbClr val="7F7F7F"/>
                </a:solidFill>
                <a:latin typeface="Arial"/>
                <a:ea typeface="Arial"/>
                <a:cs typeface="Arial"/>
                <a:sym typeface="Arial"/>
              </a:rPr>
              <a:t>NOAA/NOS’ Office of Coast Survey</a:t>
            </a:r>
            <a:endParaRPr/>
          </a:p>
        </p:txBody>
      </p:sp>
      <p:pic>
        <p:nvPicPr>
          <p:cNvPr id="196" name="Google Shape;196;g2ed142fe7cf_0_11"/>
          <p:cNvPicPr preferRelativeResize="0"/>
          <p:nvPr/>
        </p:nvPicPr>
        <p:blipFill rotWithShape="1">
          <a:blip r:embed="rId4">
            <a:alphaModFix/>
          </a:blip>
          <a:srcRect b="0" l="0" r="0" t="0"/>
          <a:stretch/>
        </p:blipFill>
        <p:spPr>
          <a:xfrm>
            <a:off x="8054272" y="0"/>
            <a:ext cx="1089728" cy="1076816"/>
          </a:xfrm>
          <a:prstGeom prst="rect">
            <a:avLst/>
          </a:prstGeom>
          <a:noFill/>
          <a:ln>
            <a:noFill/>
          </a:ln>
        </p:spPr>
      </p:pic>
      <p:pic>
        <p:nvPicPr>
          <p:cNvPr id="197" name="Google Shape;197;g2ed142fe7cf_0_11"/>
          <p:cNvPicPr preferRelativeResize="0"/>
          <p:nvPr/>
        </p:nvPicPr>
        <p:blipFill>
          <a:blip r:embed="rId5">
            <a:alphaModFix/>
          </a:blip>
          <a:stretch>
            <a:fillRect/>
          </a:stretch>
        </p:blipFill>
        <p:spPr>
          <a:xfrm>
            <a:off x="165525" y="1879938"/>
            <a:ext cx="2814400" cy="2608674"/>
          </a:xfrm>
          <a:prstGeom prst="rect">
            <a:avLst/>
          </a:prstGeom>
          <a:noFill/>
          <a:ln>
            <a:noFill/>
          </a:ln>
        </p:spPr>
      </p:pic>
      <p:sp>
        <p:nvSpPr>
          <p:cNvPr id="198" name="Google Shape;198;g2ed142fe7cf_0_11"/>
          <p:cNvSpPr txBox="1"/>
          <p:nvPr/>
        </p:nvSpPr>
        <p:spPr>
          <a:xfrm>
            <a:off x="925663" y="3955025"/>
            <a:ext cx="40311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CO-OPS Stations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a:p>
          <a:p>
            <a:pPr indent="0" lvl="0" marL="0" marR="0" rtl="0" algn="l">
              <a:lnSpc>
                <a:spcPct val="100000"/>
              </a:lnSpc>
              <a:spcBef>
                <a:spcPts val="0"/>
              </a:spcBef>
              <a:spcAft>
                <a:spcPts val="0"/>
              </a:spcAft>
              <a:buNone/>
            </a:pPr>
            <a:r>
              <a:t/>
            </a:r>
            <a:endParaRPr/>
          </a:p>
        </p:txBody>
      </p:sp>
      <p:cxnSp>
        <p:nvCxnSpPr>
          <p:cNvPr id="199" name="Google Shape;199;g2ed142fe7cf_0_11"/>
          <p:cNvCxnSpPr/>
          <p:nvPr/>
        </p:nvCxnSpPr>
        <p:spPr>
          <a:xfrm>
            <a:off x="1571625" y="3609975"/>
            <a:ext cx="2724000" cy="618900"/>
          </a:xfrm>
          <a:prstGeom prst="straightConnector1">
            <a:avLst/>
          </a:prstGeom>
          <a:noFill/>
          <a:ln cap="flat" cmpd="sng" w="28575">
            <a:solidFill>
              <a:srgbClr val="38761D"/>
            </a:solidFill>
            <a:prstDash val="solid"/>
            <a:round/>
            <a:headEnd len="med" w="med" type="none"/>
            <a:tailEnd len="med" w="med" type="triangle"/>
          </a:ln>
        </p:spPr>
      </p:cxnSp>
      <p:cxnSp>
        <p:nvCxnSpPr>
          <p:cNvPr id="200" name="Google Shape;200;g2ed142fe7cf_0_11"/>
          <p:cNvCxnSpPr/>
          <p:nvPr/>
        </p:nvCxnSpPr>
        <p:spPr>
          <a:xfrm>
            <a:off x="1647825" y="2628900"/>
            <a:ext cx="2772000" cy="819000"/>
          </a:xfrm>
          <a:prstGeom prst="straightConnector1">
            <a:avLst/>
          </a:prstGeom>
          <a:noFill/>
          <a:ln cap="flat" cmpd="sng" w="28575">
            <a:solidFill>
              <a:srgbClr val="38761D"/>
            </a:solidFill>
            <a:prstDash val="solid"/>
            <a:round/>
            <a:headEnd len="med" w="med" type="none"/>
            <a:tailEnd len="med" w="med" type="triangle"/>
          </a:ln>
        </p:spPr>
      </p:cxnSp>
      <p:cxnSp>
        <p:nvCxnSpPr>
          <p:cNvPr id="201" name="Google Shape;201;g2ed142fe7cf_0_11"/>
          <p:cNvCxnSpPr/>
          <p:nvPr/>
        </p:nvCxnSpPr>
        <p:spPr>
          <a:xfrm flipH="1" rot="10800000">
            <a:off x="1943100" y="2231775"/>
            <a:ext cx="2333700" cy="159000"/>
          </a:xfrm>
          <a:prstGeom prst="straightConnector1">
            <a:avLst/>
          </a:prstGeom>
          <a:noFill/>
          <a:ln cap="flat" cmpd="sng" w="28575">
            <a:solidFill>
              <a:srgbClr val="38761D"/>
            </a:solidFill>
            <a:prstDash val="solid"/>
            <a:round/>
            <a:headEnd len="med" w="med" type="none"/>
            <a:tailEnd len="med" w="med" type="triangle"/>
          </a:ln>
        </p:spPr>
      </p:cxnSp>
      <p:cxnSp>
        <p:nvCxnSpPr>
          <p:cNvPr id="202" name="Google Shape;202;g2ed142fe7cf_0_11"/>
          <p:cNvCxnSpPr/>
          <p:nvPr/>
        </p:nvCxnSpPr>
        <p:spPr>
          <a:xfrm flipH="1" rot="10800000">
            <a:off x="2183500" y="1123938"/>
            <a:ext cx="2178900" cy="1050600"/>
          </a:xfrm>
          <a:prstGeom prst="straightConnector1">
            <a:avLst/>
          </a:prstGeom>
          <a:noFill/>
          <a:ln cap="flat" cmpd="sng" w="28575">
            <a:solidFill>
              <a:srgbClr val="38761D"/>
            </a:solidFill>
            <a:prstDash val="solid"/>
            <a:round/>
            <a:headEnd len="med" w="med" type="none"/>
            <a:tailEnd len="med" w="med" type="triangle"/>
          </a:ln>
        </p:spPr>
      </p:cxnSp>
      <p:sp>
        <p:nvSpPr>
          <p:cNvPr id="203" name="Google Shape;203;g2ed142fe7cf_0_11"/>
          <p:cNvSpPr txBox="1"/>
          <p:nvPr/>
        </p:nvSpPr>
        <p:spPr>
          <a:xfrm>
            <a:off x="5683925" y="4624175"/>
            <a:ext cx="1157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900">
                <a:solidFill>
                  <a:schemeClr val="accent1"/>
                </a:solidFill>
                <a:latin typeface="Lato"/>
                <a:ea typeface="Lato"/>
                <a:cs typeface="Lato"/>
                <a:sym typeface="Lato"/>
              </a:rPr>
              <a:t>Without wave obc</a:t>
            </a:r>
            <a:endParaRPr sz="900">
              <a:solidFill>
                <a:schemeClr val="accent1"/>
              </a:solidFill>
              <a:latin typeface="Lato"/>
              <a:ea typeface="Lato"/>
              <a:cs typeface="Lato"/>
              <a:sym typeface="Lato"/>
            </a:endParaRPr>
          </a:p>
        </p:txBody>
      </p:sp>
      <p:sp>
        <p:nvSpPr>
          <p:cNvPr id="204" name="Google Shape;204;g2ed142fe7cf_0_11"/>
          <p:cNvSpPr txBox="1"/>
          <p:nvPr/>
        </p:nvSpPr>
        <p:spPr>
          <a:xfrm>
            <a:off x="6896575" y="4624175"/>
            <a:ext cx="1157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900">
                <a:solidFill>
                  <a:schemeClr val="accent1"/>
                </a:solidFill>
                <a:latin typeface="Lato"/>
                <a:ea typeface="Lato"/>
                <a:cs typeface="Lato"/>
                <a:sym typeface="Lato"/>
              </a:rPr>
              <a:t>With wave obc</a:t>
            </a:r>
            <a:endParaRPr sz="900">
              <a:solidFill>
                <a:schemeClr val="accent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0"/>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id="210" name="Google Shape;210;p10"/>
          <p:cNvPicPr preferRelativeResize="0"/>
          <p:nvPr/>
        </p:nvPicPr>
        <p:blipFill rotWithShape="1">
          <a:blip r:embed="rId3">
            <a:alphaModFix/>
          </a:blip>
          <a:srcRect b="0" l="0" r="0" t="0"/>
          <a:stretch/>
        </p:blipFill>
        <p:spPr>
          <a:xfrm>
            <a:off x="1308300" y="1001775"/>
            <a:ext cx="5919350" cy="4141676"/>
          </a:xfrm>
          <a:prstGeom prst="rect">
            <a:avLst/>
          </a:prstGeom>
          <a:noFill/>
          <a:ln>
            <a:noFill/>
          </a:ln>
        </p:spPr>
      </p:pic>
      <p:sp>
        <p:nvSpPr>
          <p:cNvPr id="211" name="Google Shape;211;p10"/>
          <p:cNvSpPr txBox="1"/>
          <p:nvPr>
            <p:ph type="title"/>
          </p:nvPr>
        </p:nvSpPr>
        <p:spPr>
          <a:xfrm>
            <a:off x="727650" y="603075"/>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Wave boundary effects</a:t>
            </a:r>
            <a:endParaRPr/>
          </a:p>
        </p:txBody>
      </p:sp>
      <p:sp>
        <p:nvSpPr>
          <p:cNvPr id="212" name="Google Shape;212;p10"/>
          <p:cNvSpPr txBox="1"/>
          <p:nvPr/>
        </p:nvSpPr>
        <p:spPr>
          <a:xfrm>
            <a:off x="6770594" y="2827020"/>
            <a:ext cx="208743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Significant Wave Height</a:t>
            </a:r>
            <a:endParaRPr/>
          </a:p>
        </p:txBody>
      </p:sp>
      <p:sp>
        <p:nvSpPr>
          <p:cNvPr id="213" name="Google Shape;213;p10"/>
          <p:cNvSpPr txBox="1"/>
          <p:nvPr/>
        </p:nvSpPr>
        <p:spPr>
          <a:xfrm>
            <a:off x="6841620" y="4823540"/>
            <a:ext cx="2058540"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Contact: </a:t>
            </a:r>
            <a:r>
              <a:rPr b="0" i="0" lang="en-US" sz="1000" u="none" cap="none" strike="noStrike">
                <a:solidFill>
                  <a:srgbClr val="0070C0"/>
                </a:solidFill>
                <a:latin typeface="Arial"/>
                <a:ea typeface="Arial"/>
                <a:cs typeface="Arial"/>
                <a:sym typeface="Arial"/>
              </a:rPr>
              <a:t>Yunfang.sun@noaa.gov</a:t>
            </a:r>
            <a:endParaRPr/>
          </a:p>
        </p:txBody>
      </p:sp>
      <p:sp>
        <p:nvSpPr>
          <p:cNvPr id="214" name="Google Shape;214;p10"/>
          <p:cNvSpPr txBox="1"/>
          <p:nvPr/>
        </p:nvSpPr>
        <p:spPr>
          <a:xfrm>
            <a:off x="365760" y="4693920"/>
            <a:ext cx="317106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1400" u="none" cap="none" strike="noStrike">
                <a:solidFill>
                  <a:srgbClr val="7F7F7F"/>
                </a:solidFill>
                <a:latin typeface="Arial"/>
                <a:ea typeface="Arial"/>
                <a:cs typeface="Arial"/>
                <a:sym typeface="Arial"/>
              </a:rPr>
              <a:t>NOAA/NOS’ Office of Coast Survey</a:t>
            </a:r>
            <a:endParaRPr/>
          </a:p>
        </p:txBody>
      </p:sp>
      <p:pic>
        <p:nvPicPr>
          <p:cNvPr id="215" name="Google Shape;215;p10"/>
          <p:cNvPicPr preferRelativeResize="0"/>
          <p:nvPr/>
        </p:nvPicPr>
        <p:blipFill rotWithShape="1">
          <a:blip r:embed="rId4">
            <a:alphaModFix/>
          </a:blip>
          <a:srcRect b="0" l="0" r="0" t="0"/>
          <a:stretch/>
        </p:blipFill>
        <p:spPr>
          <a:xfrm>
            <a:off x="8054272" y="0"/>
            <a:ext cx="1089728" cy="107681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1"/>
          <p:cNvSpPr txBox="1"/>
          <p:nvPr>
            <p:ph type="title"/>
          </p:nvPr>
        </p:nvSpPr>
        <p:spPr>
          <a:xfrm>
            <a:off x="146325" y="58600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Wave parameter comparisons</a:t>
            </a:r>
            <a:endParaRPr/>
          </a:p>
        </p:txBody>
      </p:sp>
      <p:sp>
        <p:nvSpPr>
          <p:cNvPr id="221" name="Google Shape;221;p1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id="222" name="Google Shape;222;p11"/>
          <p:cNvPicPr preferRelativeResize="0"/>
          <p:nvPr/>
        </p:nvPicPr>
        <p:blipFill rotWithShape="1">
          <a:blip r:embed="rId3">
            <a:alphaModFix/>
          </a:blip>
          <a:srcRect b="0" l="0" r="0" t="0"/>
          <a:stretch/>
        </p:blipFill>
        <p:spPr>
          <a:xfrm>
            <a:off x="3439520" y="1620539"/>
            <a:ext cx="2790564" cy="2571749"/>
          </a:xfrm>
          <a:prstGeom prst="rect">
            <a:avLst/>
          </a:prstGeom>
          <a:noFill/>
          <a:ln>
            <a:noFill/>
          </a:ln>
        </p:spPr>
      </p:pic>
      <p:pic>
        <p:nvPicPr>
          <p:cNvPr id="223" name="Google Shape;223;p11"/>
          <p:cNvPicPr preferRelativeResize="0"/>
          <p:nvPr/>
        </p:nvPicPr>
        <p:blipFill rotWithShape="1">
          <a:blip r:embed="rId4">
            <a:alphaModFix/>
          </a:blip>
          <a:srcRect b="33462" l="68332" r="2417" t="50088"/>
          <a:stretch/>
        </p:blipFill>
        <p:spPr>
          <a:xfrm>
            <a:off x="4705350" y="4691631"/>
            <a:ext cx="2674620" cy="255020"/>
          </a:xfrm>
          <a:prstGeom prst="rect">
            <a:avLst/>
          </a:prstGeom>
          <a:noFill/>
          <a:ln>
            <a:noFill/>
          </a:ln>
        </p:spPr>
      </p:pic>
      <p:pic>
        <p:nvPicPr>
          <p:cNvPr id="224" name="Google Shape;224;p11"/>
          <p:cNvPicPr preferRelativeResize="0"/>
          <p:nvPr/>
        </p:nvPicPr>
        <p:blipFill rotWithShape="1">
          <a:blip r:embed="rId5">
            <a:alphaModFix/>
          </a:blip>
          <a:srcRect b="0" l="0" r="0" t="0"/>
          <a:stretch/>
        </p:blipFill>
        <p:spPr>
          <a:xfrm>
            <a:off x="8775806" y="1360990"/>
            <a:ext cx="309197" cy="666896"/>
          </a:xfrm>
          <a:prstGeom prst="rect">
            <a:avLst/>
          </a:prstGeom>
          <a:noFill/>
          <a:ln>
            <a:noFill/>
          </a:ln>
        </p:spPr>
      </p:pic>
      <p:sp>
        <p:nvSpPr>
          <p:cNvPr id="225" name="Google Shape;225;p11"/>
          <p:cNvSpPr txBox="1"/>
          <p:nvPr/>
        </p:nvSpPr>
        <p:spPr>
          <a:xfrm>
            <a:off x="6841620" y="4823540"/>
            <a:ext cx="2058540"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Contact: </a:t>
            </a:r>
            <a:r>
              <a:rPr b="0" i="0" lang="en-US" sz="1000" u="none" cap="none" strike="noStrike">
                <a:solidFill>
                  <a:srgbClr val="0070C0"/>
                </a:solidFill>
                <a:latin typeface="Arial"/>
                <a:ea typeface="Arial"/>
                <a:cs typeface="Arial"/>
                <a:sym typeface="Arial"/>
              </a:rPr>
              <a:t>Yunfang.sun@noaa.gov</a:t>
            </a:r>
            <a:endParaRPr/>
          </a:p>
        </p:txBody>
      </p:sp>
      <p:sp>
        <p:nvSpPr>
          <p:cNvPr id="226" name="Google Shape;226;p11"/>
          <p:cNvSpPr txBox="1"/>
          <p:nvPr/>
        </p:nvSpPr>
        <p:spPr>
          <a:xfrm>
            <a:off x="365760" y="4693920"/>
            <a:ext cx="317106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1400" u="none" cap="none" strike="noStrike">
                <a:solidFill>
                  <a:srgbClr val="7F7F7F"/>
                </a:solidFill>
                <a:latin typeface="Arial"/>
                <a:ea typeface="Arial"/>
                <a:cs typeface="Arial"/>
                <a:sym typeface="Arial"/>
              </a:rPr>
              <a:t>NOAA/NOS’ Office of Coast Survey</a:t>
            </a:r>
            <a:endParaRPr/>
          </a:p>
        </p:txBody>
      </p:sp>
      <p:pic>
        <p:nvPicPr>
          <p:cNvPr id="227" name="Google Shape;227;p11"/>
          <p:cNvPicPr preferRelativeResize="0"/>
          <p:nvPr/>
        </p:nvPicPr>
        <p:blipFill rotWithShape="1">
          <a:blip r:embed="rId6">
            <a:alphaModFix/>
          </a:blip>
          <a:srcRect b="0" l="0" r="0" t="0"/>
          <a:stretch/>
        </p:blipFill>
        <p:spPr>
          <a:xfrm>
            <a:off x="8054272" y="0"/>
            <a:ext cx="1089728" cy="1076816"/>
          </a:xfrm>
          <a:prstGeom prst="rect">
            <a:avLst/>
          </a:prstGeom>
          <a:noFill/>
          <a:ln>
            <a:noFill/>
          </a:ln>
        </p:spPr>
      </p:pic>
      <p:pic>
        <p:nvPicPr>
          <p:cNvPr id="228" name="Google Shape;228;p11"/>
          <p:cNvPicPr preferRelativeResize="0"/>
          <p:nvPr/>
        </p:nvPicPr>
        <p:blipFill rotWithShape="1">
          <a:blip r:embed="rId7">
            <a:alphaModFix/>
          </a:blip>
          <a:srcRect b="0" l="0" r="30362" t="0"/>
          <a:stretch/>
        </p:blipFill>
        <p:spPr>
          <a:xfrm>
            <a:off x="-49325" y="3634838"/>
            <a:ext cx="3820575" cy="1188725"/>
          </a:xfrm>
          <a:prstGeom prst="rect">
            <a:avLst/>
          </a:prstGeom>
          <a:noFill/>
          <a:ln>
            <a:noFill/>
          </a:ln>
        </p:spPr>
      </p:pic>
      <p:pic>
        <p:nvPicPr>
          <p:cNvPr id="229" name="Google Shape;229;p11"/>
          <p:cNvPicPr preferRelativeResize="0"/>
          <p:nvPr/>
        </p:nvPicPr>
        <p:blipFill rotWithShape="1">
          <a:blip r:embed="rId8">
            <a:alphaModFix/>
          </a:blip>
          <a:srcRect b="0" l="0" r="30362" t="0"/>
          <a:stretch/>
        </p:blipFill>
        <p:spPr>
          <a:xfrm>
            <a:off x="0" y="2234800"/>
            <a:ext cx="3820575" cy="1188725"/>
          </a:xfrm>
          <a:prstGeom prst="rect">
            <a:avLst/>
          </a:prstGeom>
          <a:noFill/>
          <a:ln>
            <a:noFill/>
          </a:ln>
        </p:spPr>
      </p:pic>
      <p:pic>
        <p:nvPicPr>
          <p:cNvPr id="230" name="Google Shape;230;p11"/>
          <p:cNvPicPr preferRelativeResize="0"/>
          <p:nvPr/>
        </p:nvPicPr>
        <p:blipFill rotWithShape="1">
          <a:blip r:embed="rId9">
            <a:alphaModFix/>
          </a:blip>
          <a:srcRect b="0" l="0" r="30362" t="0"/>
          <a:stretch/>
        </p:blipFill>
        <p:spPr>
          <a:xfrm>
            <a:off x="41000" y="1361000"/>
            <a:ext cx="3820575" cy="1188725"/>
          </a:xfrm>
          <a:prstGeom prst="rect">
            <a:avLst/>
          </a:prstGeom>
          <a:noFill/>
          <a:ln>
            <a:noFill/>
          </a:ln>
        </p:spPr>
      </p:pic>
      <p:pic>
        <p:nvPicPr>
          <p:cNvPr id="231" name="Google Shape;231;p11"/>
          <p:cNvPicPr preferRelativeResize="0"/>
          <p:nvPr/>
        </p:nvPicPr>
        <p:blipFill rotWithShape="1">
          <a:blip r:embed="rId10">
            <a:alphaModFix/>
          </a:blip>
          <a:srcRect b="0" l="0" r="30362" t="0"/>
          <a:stretch/>
        </p:blipFill>
        <p:spPr>
          <a:xfrm>
            <a:off x="5323425" y="2312050"/>
            <a:ext cx="3820575" cy="1188725"/>
          </a:xfrm>
          <a:prstGeom prst="rect">
            <a:avLst/>
          </a:prstGeom>
          <a:noFill/>
          <a:ln>
            <a:noFill/>
          </a:ln>
        </p:spPr>
      </p:pic>
      <p:pic>
        <p:nvPicPr>
          <p:cNvPr id="232" name="Google Shape;232;p11"/>
          <p:cNvPicPr preferRelativeResize="0"/>
          <p:nvPr/>
        </p:nvPicPr>
        <p:blipFill rotWithShape="1">
          <a:blip r:embed="rId11">
            <a:alphaModFix/>
          </a:blip>
          <a:srcRect b="0" l="0" r="30362" t="0"/>
          <a:stretch/>
        </p:blipFill>
        <p:spPr>
          <a:xfrm>
            <a:off x="5137400" y="3340888"/>
            <a:ext cx="3820575" cy="1188725"/>
          </a:xfrm>
          <a:prstGeom prst="rect">
            <a:avLst/>
          </a:prstGeom>
          <a:noFill/>
          <a:ln>
            <a:noFill/>
          </a:ln>
        </p:spPr>
      </p:pic>
      <p:sp>
        <p:nvSpPr>
          <p:cNvPr id="233" name="Google Shape;233;p11"/>
          <p:cNvSpPr txBox="1"/>
          <p:nvPr/>
        </p:nvSpPr>
        <p:spPr>
          <a:xfrm>
            <a:off x="7379975" y="1849888"/>
            <a:ext cx="30162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300">
                <a:solidFill>
                  <a:schemeClr val="accent1"/>
                </a:solidFill>
                <a:latin typeface="Lato"/>
                <a:ea typeface="Lato"/>
                <a:cs typeface="Lato"/>
                <a:sym typeface="Lato"/>
              </a:rPr>
              <a:t>NDBC Stations</a:t>
            </a:r>
            <a:endParaRPr sz="1300">
              <a:solidFill>
                <a:schemeClr val="accent1"/>
              </a:solidFill>
              <a:latin typeface="Lato"/>
              <a:ea typeface="Lato"/>
              <a:cs typeface="Lato"/>
              <a:sym typeface="Lato"/>
            </a:endParaRPr>
          </a:p>
        </p:txBody>
      </p:sp>
      <p:cxnSp>
        <p:nvCxnSpPr>
          <p:cNvPr id="234" name="Google Shape;234;p11"/>
          <p:cNvCxnSpPr/>
          <p:nvPr/>
        </p:nvCxnSpPr>
        <p:spPr>
          <a:xfrm>
            <a:off x="5411400" y="2127413"/>
            <a:ext cx="388200" cy="550200"/>
          </a:xfrm>
          <a:prstGeom prst="straightConnector1">
            <a:avLst/>
          </a:prstGeom>
          <a:noFill/>
          <a:ln cap="flat" cmpd="sng" w="28575">
            <a:solidFill>
              <a:srgbClr val="38761D"/>
            </a:solidFill>
            <a:prstDash val="solid"/>
            <a:round/>
            <a:headEnd len="med" w="med" type="none"/>
            <a:tailEnd len="med" w="med" type="triangle"/>
          </a:ln>
        </p:spPr>
      </p:cxnSp>
      <p:cxnSp>
        <p:nvCxnSpPr>
          <p:cNvPr id="235" name="Google Shape;235;p11"/>
          <p:cNvCxnSpPr/>
          <p:nvPr/>
        </p:nvCxnSpPr>
        <p:spPr>
          <a:xfrm>
            <a:off x="4875900" y="3549813"/>
            <a:ext cx="934500" cy="260100"/>
          </a:xfrm>
          <a:prstGeom prst="straightConnector1">
            <a:avLst/>
          </a:prstGeom>
          <a:noFill/>
          <a:ln cap="flat" cmpd="sng" w="28575">
            <a:solidFill>
              <a:srgbClr val="38761D"/>
            </a:solidFill>
            <a:prstDash val="solid"/>
            <a:round/>
            <a:headEnd len="med" w="med" type="none"/>
            <a:tailEnd len="med" w="med" type="triangle"/>
          </a:ln>
        </p:spPr>
      </p:cxnSp>
      <p:cxnSp>
        <p:nvCxnSpPr>
          <p:cNvPr id="236" name="Google Shape;236;p11"/>
          <p:cNvCxnSpPr/>
          <p:nvPr/>
        </p:nvCxnSpPr>
        <p:spPr>
          <a:xfrm rot="10800000">
            <a:off x="3683075" y="1714612"/>
            <a:ext cx="513900" cy="1626300"/>
          </a:xfrm>
          <a:prstGeom prst="straightConnector1">
            <a:avLst/>
          </a:prstGeom>
          <a:noFill/>
          <a:ln cap="flat" cmpd="sng" w="28575">
            <a:solidFill>
              <a:srgbClr val="38761D"/>
            </a:solidFill>
            <a:prstDash val="solid"/>
            <a:round/>
            <a:headEnd len="med" w="med" type="none"/>
            <a:tailEnd len="med" w="med" type="triangle"/>
          </a:ln>
        </p:spPr>
      </p:cxnSp>
      <p:cxnSp>
        <p:nvCxnSpPr>
          <p:cNvPr id="237" name="Google Shape;237;p11"/>
          <p:cNvCxnSpPr/>
          <p:nvPr/>
        </p:nvCxnSpPr>
        <p:spPr>
          <a:xfrm rot="10800000">
            <a:off x="3439525" y="2952837"/>
            <a:ext cx="391500" cy="597000"/>
          </a:xfrm>
          <a:prstGeom prst="straightConnector1">
            <a:avLst/>
          </a:prstGeom>
          <a:noFill/>
          <a:ln cap="flat" cmpd="sng" w="28575">
            <a:solidFill>
              <a:srgbClr val="38761D"/>
            </a:solidFill>
            <a:prstDash val="solid"/>
            <a:round/>
            <a:headEnd len="med" w="med" type="none"/>
            <a:tailEnd len="med" w="med" type="triangle"/>
          </a:ln>
        </p:spPr>
      </p:cxnSp>
      <p:cxnSp>
        <p:nvCxnSpPr>
          <p:cNvPr id="238" name="Google Shape;238;p11"/>
          <p:cNvCxnSpPr/>
          <p:nvPr/>
        </p:nvCxnSpPr>
        <p:spPr>
          <a:xfrm flipH="1">
            <a:off x="3418575" y="3938362"/>
            <a:ext cx="402000" cy="157500"/>
          </a:xfrm>
          <a:prstGeom prst="straightConnector1">
            <a:avLst/>
          </a:prstGeom>
          <a:noFill/>
          <a:ln cap="flat" cmpd="sng" w="28575">
            <a:solidFill>
              <a:srgbClr val="38761D"/>
            </a:solidFill>
            <a:prstDash val="solid"/>
            <a:round/>
            <a:headEnd len="med" w="med"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2"/>
          <p:cNvSpPr txBox="1"/>
          <p:nvPr>
            <p:ph type="title"/>
          </p:nvPr>
        </p:nvSpPr>
        <p:spPr>
          <a:xfrm>
            <a:off x="729450" y="5939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Summary</a:t>
            </a:r>
            <a:endParaRPr/>
          </a:p>
        </p:txBody>
      </p:sp>
      <p:sp>
        <p:nvSpPr>
          <p:cNvPr id="244" name="Google Shape;244;p12"/>
          <p:cNvSpPr txBox="1"/>
          <p:nvPr>
            <p:ph idx="1" type="body"/>
          </p:nvPr>
        </p:nvSpPr>
        <p:spPr>
          <a:xfrm>
            <a:off x="729450" y="1460250"/>
            <a:ext cx="7957200" cy="3117600"/>
          </a:xfrm>
          <a:prstGeom prst="rect">
            <a:avLst/>
          </a:prstGeom>
          <a:noFill/>
          <a:ln>
            <a:noFill/>
          </a:ln>
        </p:spPr>
        <p:txBody>
          <a:bodyPr anchorCtr="0" anchor="t" bIns="91425" lIns="91425" spcFirstLastPara="1" rIns="91425" wrap="square" tIns="91425">
            <a:normAutofit/>
          </a:bodyPr>
          <a:lstStyle/>
          <a:p>
            <a:pPr indent="-336550" lvl="0" marL="457200" rtl="0" algn="l">
              <a:lnSpc>
                <a:spcPct val="115000"/>
              </a:lnSpc>
              <a:spcBef>
                <a:spcPts val="0"/>
              </a:spcBef>
              <a:spcAft>
                <a:spcPts val="0"/>
              </a:spcAft>
              <a:buSzPts val="1700"/>
              <a:buChar char="●"/>
            </a:pPr>
            <a:r>
              <a:rPr lang="en-US" sz="1700"/>
              <a:t>The simulation and analysis of coastal ocean responses to tropical storms is a key use-case for the Unified Forecast System-Coastal (UFS-Coastal) applications.</a:t>
            </a:r>
            <a:endParaRPr sz="1700"/>
          </a:p>
          <a:p>
            <a:pPr indent="-336550" lvl="0" marL="457200" rtl="0" algn="l">
              <a:spcBef>
                <a:spcPts val="0"/>
              </a:spcBef>
              <a:spcAft>
                <a:spcPts val="0"/>
              </a:spcAft>
              <a:buSzPts val="1700"/>
              <a:buChar char="●"/>
            </a:pPr>
            <a:r>
              <a:rPr lang="en-US" sz="1700"/>
              <a:t>The wave-current interaction plays an important role in storm surge modeling, and its effects varies at different locations and time.</a:t>
            </a:r>
            <a:endParaRPr sz="1700"/>
          </a:p>
          <a:p>
            <a:pPr indent="-336550" lvl="0" marL="457200" rtl="0" algn="l">
              <a:lnSpc>
                <a:spcPct val="115000"/>
              </a:lnSpc>
              <a:spcBef>
                <a:spcPts val="0"/>
              </a:spcBef>
              <a:spcAft>
                <a:spcPts val="0"/>
              </a:spcAft>
              <a:buSzPts val="1700"/>
              <a:buChar char="●"/>
            </a:pPr>
            <a:r>
              <a:rPr lang="en-US" sz="1700"/>
              <a:t>The experiments for Hurricane Ian demonstrates the predictive capabilities of UFS-Coastal in predicting total water levels, wave heights, and flood inundation regions.</a:t>
            </a:r>
            <a:endParaRPr sz="1800"/>
          </a:p>
        </p:txBody>
      </p:sp>
      <p:pic>
        <p:nvPicPr>
          <p:cNvPr id="245" name="Google Shape;245;p12"/>
          <p:cNvPicPr preferRelativeResize="0"/>
          <p:nvPr/>
        </p:nvPicPr>
        <p:blipFill rotWithShape="1">
          <a:blip r:embed="rId3">
            <a:alphaModFix/>
          </a:blip>
          <a:srcRect b="0" l="0" r="0" t="0"/>
          <a:stretch/>
        </p:blipFill>
        <p:spPr>
          <a:xfrm>
            <a:off x="8054272" y="0"/>
            <a:ext cx="1089728" cy="1076816"/>
          </a:xfrm>
          <a:prstGeom prst="rect">
            <a:avLst/>
          </a:prstGeom>
          <a:noFill/>
          <a:ln>
            <a:noFill/>
          </a:ln>
        </p:spPr>
      </p:pic>
      <p:sp>
        <p:nvSpPr>
          <p:cNvPr id="246" name="Google Shape;246;p1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
        <p:nvSpPr>
          <p:cNvPr id="247" name="Google Shape;247;p12"/>
          <p:cNvSpPr txBox="1"/>
          <p:nvPr/>
        </p:nvSpPr>
        <p:spPr>
          <a:xfrm>
            <a:off x="365760" y="4693920"/>
            <a:ext cx="317106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1400" u="none" cap="none" strike="noStrike">
                <a:solidFill>
                  <a:srgbClr val="7F7F7F"/>
                </a:solidFill>
                <a:latin typeface="Arial"/>
                <a:ea typeface="Arial"/>
                <a:cs typeface="Arial"/>
                <a:sym typeface="Arial"/>
              </a:rPr>
              <a:t>NOAA/NOS’ Office of Coast Survey</a:t>
            </a:r>
            <a:endParaRPr/>
          </a:p>
        </p:txBody>
      </p:sp>
      <p:sp>
        <p:nvSpPr>
          <p:cNvPr id="248" name="Google Shape;248;p12"/>
          <p:cNvSpPr txBox="1"/>
          <p:nvPr/>
        </p:nvSpPr>
        <p:spPr>
          <a:xfrm>
            <a:off x="6841620" y="4823540"/>
            <a:ext cx="2058540"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Contact: </a:t>
            </a:r>
            <a:r>
              <a:rPr b="0" i="0" lang="en-US" sz="1000" u="none" cap="none" strike="noStrike">
                <a:solidFill>
                  <a:srgbClr val="0070C0"/>
                </a:solidFill>
                <a:latin typeface="Arial"/>
                <a:ea typeface="Arial"/>
                <a:cs typeface="Arial"/>
                <a:sym typeface="Arial"/>
              </a:rPr>
              <a:t>Yunfang.sun@noaa.gov</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g2ecf0d9e92b_0_4"/>
          <p:cNvSpPr txBox="1"/>
          <p:nvPr>
            <p:ph type="title"/>
          </p:nvPr>
        </p:nvSpPr>
        <p:spPr>
          <a:xfrm>
            <a:off x="782475" y="60280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US"/>
              <a:t>Next Steps</a:t>
            </a:r>
            <a:endParaRPr/>
          </a:p>
        </p:txBody>
      </p:sp>
      <p:sp>
        <p:nvSpPr>
          <p:cNvPr id="254" name="Google Shape;254;g2ecf0d9e92b_0_4"/>
          <p:cNvSpPr txBox="1"/>
          <p:nvPr>
            <p:ph idx="1" type="body"/>
          </p:nvPr>
        </p:nvSpPr>
        <p:spPr>
          <a:xfrm>
            <a:off x="727650" y="1345350"/>
            <a:ext cx="7959900" cy="3214800"/>
          </a:xfrm>
          <a:prstGeom prst="rect">
            <a:avLst/>
          </a:prstGeom>
        </p:spPr>
        <p:txBody>
          <a:bodyPr anchorCtr="0" anchor="t" bIns="91425" lIns="91425" spcFirstLastPara="1" rIns="91425" wrap="square" tIns="91425">
            <a:normAutofit/>
          </a:bodyPr>
          <a:lstStyle/>
          <a:p>
            <a:pPr indent="-342900" lvl="0" marL="457200" marR="0" rtl="0" algn="l">
              <a:lnSpc>
                <a:spcPct val="115000"/>
              </a:lnSpc>
              <a:spcBef>
                <a:spcPts val="0"/>
              </a:spcBef>
              <a:spcAft>
                <a:spcPts val="0"/>
              </a:spcAft>
              <a:buSzPts val="1800"/>
              <a:buChar char="●"/>
            </a:pPr>
            <a:r>
              <a:rPr lang="en-US" sz="1800"/>
              <a:t>Multi-meshes ( from low-resolution to high-resolution) will be tested for these 2D cases, after </a:t>
            </a:r>
            <a:r>
              <a:rPr lang="en-US" sz="1800"/>
              <a:t>validations</a:t>
            </a:r>
            <a:r>
              <a:rPr lang="en-US" sz="1800"/>
              <a:t> and it will be </a:t>
            </a:r>
            <a:r>
              <a:rPr lang="en-US" sz="1800"/>
              <a:t>write</a:t>
            </a:r>
            <a:r>
              <a:rPr lang="en-US" sz="1800"/>
              <a:t> to a manuscript.</a:t>
            </a:r>
            <a:endParaRPr sz="1800"/>
          </a:p>
          <a:p>
            <a:pPr indent="-342900" lvl="0" marL="457200" marR="0" rtl="0" algn="l">
              <a:lnSpc>
                <a:spcPct val="115000"/>
              </a:lnSpc>
              <a:spcBef>
                <a:spcPts val="0"/>
              </a:spcBef>
              <a:spcAft>
                <a:spcPts val="0"/>
              </a:spcAft>
              <a:buSzPts val="1800"/>
              <a:buChar char="●"/>
            </a:pPr>
            <a:r>
              <a:rPr lang="en-US" sz="1800"/>
              <a:t>3D SCHISM and WW3 coupling for UFS-Coastal is under development.</a:t>
            </a:r>
            <a:endParaRPr sz="1800"/>
          </a:p>
          <a:p>
            <a:pPr indent="-342900" lvl="0" marL="457200" marR="0" rtl="0" algn="l">
              <a:lnSpc>
                <a:spcPct val="115000"/>
              </a:lnSpc>
              <a:spcBef>
                <a:spcPts val="0"/>
              </a:spcBef>
              <a:spcAft>
                <a:spcPts val="0"/>
              </a:spcAft>
              <a:buSzPts val="1800"/>
              <a:buChar char="●"/>
            </a:pPr>
            <a:r>
              <a:rPr lang="en-US" sz="1800"/>
              <a:t>The coupled UFS-coastal application for ATM+</a:t>
            </a:r>
            <a:r>
              <a:rPr lang="en-US" sz="1800"/>
              <a:t>SCHISM</a:t>
            </a:r>
            <a:r>
              <a:rPr lang="en-US" sz="1800"/>
              <a:t>+WW3 will be implemented to Surge and Tide Operational Forecast System (STOFS)-Alaska.</a:t>
            </a:r>
            <a:endParaRPr sz="1800"/>
          </a:p>
          <a:p>
            <a:pPr indent="0" lvl="0" marL="0" rtl="0" algn="l">
              <a:spcBef>
                <a:spcPts val="0"/>
              </a:spcBef>
              <a:spcAft>
                <a:spcPts val="0"/>
              </a:spcAft>
              <a:buNone/>
            </a:pPr>
            <a:r>
              <a:t/>
            </a:r>
            <a:endParaRPr sz="1800"/>
          </a:p>
        </p:txBody>
      </p:sp>
      <p:sp>
        <p:nvSpPr>
          <p:cNvPr id="255" name="Google Shape;255;g2ecf0d9e92b_0_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pic>
        <p:nvPicPr>
          <p:cNvPr id="256" name="Google Shape;256;g2ecf0d9e92b_0_4"/>
          <p:cNvPicPr preferRelativeResize="0"/>
          <p:nvPr/>
        </p:nvPicPr>
        <p:blipFill rotWithShape="1">
          <a:blip r:embed="rId3">
            <a:alphaModFix/>
          </a:blip>
          <a:srcRect b="0" l="0" r="0" t="0"/>
          <a:stretch/>
        </p:blipFill>
        <p:spPr>
          <a:xfrm>
            <a:off x="8054272" y="0"/>
            <a:ext cx="1089728" cy="1076816"/>
          </a:xfrm>
          <a:prstGeom prst="rect">
            <a:avLst/>
          </a:prstGeom>
          <a:noFill/>
          <a:ln>
            <a:noFill/>
          </a:ln>
        </p:spPr>
      </p:pic>
      <p:sp>
        <p:nvSpPr>
          <p:cNvPr id="257" name="Google Shape;257;g2ecf0d9e92b_0_4"/>
          <p:cNvSpPr txBox="1"/>
          <p:nvPr/>
        </p:nvSpPr>
        <p:spPr>
          <a:xfrm>
            <a:off x="365760" y="4693920"/>
            <a:ext cx="3171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1400" u="none" cap="none" strike="noStrike">
                <a:solidFill>
                  <a:srgbClr val="7F7F7F"/>
                </a:solidFill>
                <a:latin typeface="Arial"/>
                <a:ea typeface="Arial"/>
                <a:cs typeface="Arial"/>
                <a:sym typeface="Arial"/>
              </a:rPr>
              <a:t>NOAA/NOS’ Office of Coast Survey</a:t>
            </a:r>
            <a:endParaRPr/>
          </a:p>
        </p:txBody>
      </p:sp>
      <p:sp>
        <p:nvSpPr>
          <p:cNvPr id="258" name="Google Shape;258;g2ecf0d9e92b_0_4"/>
          <p:cNvSpPr txBox="1"/>
          <p:nvPr/>
        </p:nvSpPr>
        <p:spPr>
          <a:xfrm>
            <a:off x="6841620" y="4823540"/>
            <a:ext cx="20586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Contact: </a:t>
            </a:r>
            <a:r>
              <a:rPr b="0" i="0" lang="en-US" sz="1000" u="none" cap="none" strike="noStrike">
                <a:solidFill>
                  <a:srgbClr val="0070C0"/>
                </a:solidFill>
                <a:latin typeface="Arial"/>
                <a:ea typeface="Arial"/>
                <a:cs typeface="Arial"/>
                <a:sym typeface="Arial"/>
              </a:rPr>
              <a:t>Yunfang.sun@noaa.gov</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3"/>
          <p:cNvSpPr txBox="1"/>
          <p:nvPr/>
        </p:nvSpPr>
        <p:spPr>
          <a:xfrm>
            <a:off x="1703070" y="2025587"/>
            <a:ext cx="5048400" cy="175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i="0" lang="en-US" sz="3600" u="none" cap="none" strike="noStrike">
                <a:solidFill>
                  <a:srgbClr val="000000"/>
                </a:solidFill>
                <a:latin typeface="Lato"/>
                <a:ea typeface="Lato"/>
                <a:cs typeface="Lato"/>
                <a:sym typeface="Lato"/>
              </a:rPr>
              <a:t>Thank you for your attention!</a:t>
            </a:r>
            <a:endParaRPr>
              <a:latin typeface="Lato"/>
              <a:ea typeface="Lato"/>
              <a:cs typeface="Lato"/>
              <a:sym typeface="Lato"/>
            </a:endParaRPr>
          </a:p>
          <a:p>
            <a:pPr indent="0" lvl="0" marL="0" marR="0" rtl="0" algn="l">
              <a:lnSpc>
                <a:spcPct val="100000"/>
              </a:lnSpc>
              <a:spcBef>
                <a:spcPts val="0"/>
              </a:spcBef>
              <a:spcAft>
                <a:spcPts val="0"/>
              </a:spcAft>
              <a:buNone/>
            </a:pPr>
            <a:r>
              <a:rPr i="0" lang="en-US" sz="3600" u="none" cap="none" strike="noStrike">
                <a:solidFill>
                  <a:srgbClr val="000000"/>
                </a:solidFill>
                <a:latin typeface="Lato"/>
                <a:ea typeface="Lato"/>
                <a:cs typeface="Lato"/>
                <a:sym typeface="Lato"/>
              </a:rPr>
              <a:t>Q/A</a:t>
            </a:r>
            <a:endParaRPr>
              <a:latin typeface="Lato"/>
              <a:ea typeface="Lato"/>
              <a:cs typeface="Lato"/>
              <a:sym typeface="Lato"/>
            </a:endParaRPr>
          </a:p>
        </p:txBody>
      </p:sp>
      <p:sp>
        <p:nvSpPr>
          <p:cNvPr id="264" name="Google Shape;264;p1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
        <p:nvSpPr>
          <p:cNvPr id="265" name="Google Shape;265;p13"/>
          <p:cNvSpPr txBox="1"/>
          <p:nvPr/>
        </p:nvSpPr>
        <p:spPr>
          <a:xfrm>
            <a:off x="365760" y="4693920"/>
            <a:ext cx="317106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1400" u="none" cap="none" strike="noStrike">
                <a:solidFill>
                  <a:srgbClr val="7F7F7F"/>
                </a:solidFill>
                <a:latin typeface="Arial"/>
                <a:ea typeface="Arial"/>
                <a:cs typeface="Arial"/>
                <a:sym typeface="Arial"/>
              </a:rPr>
              <a:t>NOAA/NOS’ Office of Coast Survey</a:t>
            </a:r>
            <a:endParaRPr/>
          </a:p>
        </p:txBody>
      </p:sp>
      <p:sp>
        <p:nvSpPr>
          <p:cNvPr id="266" name="Google Shape;266;p13"/>
          <p:cNvSpPr txBox="1"/>
          <p:nvPr/>
        </p:nvSpPr>
        <p:spPr>
          <a:xfrm>
            <a:off x="6841620" y="4823540"/>
            <a:ext cx="2058540"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Contact: </a:t>
            </a:r>
            <a:r>
              <a:rPr b="0" i="0" lang="en-US" sz="1000" u="none" cap="none" strike="noStrike">
                <a:solidFill>
                  <a:srgbClr val="0070C0"/>
                </a:solidFill>
                <a:latin typeface="Arial"/>
                <a:ea typeface="Arial"/>
                <a:cs typeface="Arial"/>
                <a:sym typeface="Arial"/>
              </a:rPr>
              <a:t>Yunfang.sun@noaa.gov</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2"/>
          <p:cNvSpPr txBox="1"/>
          <p:nvPr>
            <p:ph type="title"/>
          </p:nvPr>
        </p:nvSpPr>
        <p:spPr>
          <a:xfrm>
            <a:off x="729450" y="5566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Outline</a:t>
            </a:r>
            <a:endParaRPr/>
          </a:p>
        </p:txBody>
      </p:sp>
      <p:sp>
        <p:nvSpPr>
          <p:cNvPr id="65" name="Google Shape;65;p2"/>
          <p:cNvSpPr txBox="1"/>
          <p:nvPr>
            <p:ph idx="1" type="body"/>
          </p:nvPr>
        </p:nvSpPr>
        <p:spPr>
          <a:xfrm>
            <a:off x="727650" y="1754825"/>
            <a:ext cx="7688700" cy="2261100"/>
          </a:xfrm>
          <a:prstGeom prst="rect">
            <a:avLst/>
          </a:prstGeom>
          <a:noFill/>
          <a:ln>
            <a:noFill/>
          </a:ln>
        </p:spPr>
        <p:txBody>
          <a:bodyPr anchorCtr="0" anchor="t" bIns="91425" lIns="91425" spcFirstLastPara="1" rIns="91425" wrap="square" tIns="91425">
            <a:normAutofit/>
          </a:bodyPr>
          <a:lstStyle/>
          <a:p>
            <a:pPr indent="-361950" lvl="0" marL="457200" rtl="0" algn="l">
              <a:lnSpc>
                <a:spcPct val="115000"/>
              </a:lnSpc>
              <a:spcBef>
                <a:spcPts val="0"/>
              </a:spcBef>
              <a:spcAft>
                <a:spcPts val="0"/>
              </a:spcAft>
              <a:buSzPts val="2100"/>
              <a:buChar char="●"/>
            </a:pPr>
            <a:r>
              <a:rPr lang="en-US" sz="2100"/>
              <a:t>Introduction of UFS-Coastal</a:t>
            </a:r>
            <a:endParaRPr sz="2100"/>
          </a:p>
          <a:p>
            <a:pPr indent="-361950" lvl="0" marL="457200" rtl="0" algn="l">
              <a:lnSpc>
                <a:spcPct val="115000"/>
              </a:lnSpc>
              <a:spcBef>
                <a:spcPts val="0"/>
              </a:spcBef>
              <a:spcAft>
                <a:spcPts val="0"/>
              </a:spcAft>
              <a:buSzPts val="2100"/>
              <a:buChar char="●"/>
            </a:pPr>
            <a:r>
              <a:rPr lang="en-US" sz="2100"/>
              <a:t>Tropical storm (Hurricane Ian, 2022, as an example)</a:t>
            </a:r>
            <a:endParaRPr sz="2100"/>
          </a:p>
          <a:p>
            <a:pPr indent="-361950" lvl="0" marL="457200" rtl="0" algn="l">
              <a:lnSpc>
                <a:spcPct val="115000"/>
              </a:lnSpc>
              <a:spcBef>
                <a:spcPts val="0"/>
              </a:spcBef>
              <a:spcAft>
                <a:spcPts val="0"/>
              </a:spcAft>
              <a:buSzPts val="2100"/>
              <a:buChar char="●"/>
            </a:pPr>
            <a:r>
              <a:rPr lang="en-US" sz="2100"/>
              <a:t>Numerical Experiments</a:t>
            </a:r>
            <a:endParaRPr sz="2100"/>
          </a:p>
          <a:p>
            <a:pPr indent="-361950" lvl="0" marL="457200" rtl="0" algn="l">
              <a:lnSpc>
                <a:spcPct val="115000"/>
              </a:lnSpc>
              <a:spcBef>
                <a:spcPts val="0"/>
              </a:spcBef>
              <a:spcAft>
                <a:spcPts val="0"/>
              </a:spcAft>
              <a:buSzPts val="2100"/>
              <a:buChar char="●"/>
            </a:pPr>
            <a:r>
              <a:rPr lang="en-US" sz="2100"/>
              <a:t>Simulation Results</a:t>
            </a:r>
            <a:endParaRPr sz="2100"/>
          </a:p>
          <a:p>
            <a:pPr indent="-361950" lvl="0" marL="457200" rtl="0" algn="l">
              <a:lnSpc>
                <a:spcPct val="115000"/>
              </a:lnSpc>
              <a:spcBef>
                <a:spcPts val="0"/>
              </a:spcBef>
              <a:spcAft>
                <a:spcPts val="0"/>
              </a:spcAft>
              <a:buSzPts val="2100"/>
              <a:buChar char="●"/>
            </a:pPr>
            <a:r>
              <a:rPr lang="en-US" sz="2100"/>
              <a:t>Summary</a:t>
            </a:r>
            <a:endParaRPr sz="2100"/>
          </a:p>
        </p:txBody>
      </p:sp>
      <p:pic>
        <p:nvPicPr>
          <p:cNvPr id="66" name="Google Shape;66;p2"/>
          <p:cNvPicPr preferRelativeResize="0"/>
          <p:nvPr/>
        </p:nvPicPr>
        <p:blipFill rotWithShape="1">
          <a:blip r:embed="rId3">
            <a:alphaModFix/>
          </a:blip>
          <a:srcRect b="0" l="0" r="0" t="0"/>
          <a:stretch/>
        </p:blipFill>
        <p:spPr>
          <a:xfrm>
            <a:off x="8054272" y="0"/>
            <a:ext cx="1089728" cy="1076816"/>
          </a:xfrm>
          <a:prstGeom prst="rect">
            <a:avLst/>
          </a:prstGeom>
          <a:noFill/>
          <a:ln>
            <a:noFill/>
          </a:ln>
        </p:spPr>
      </p:pic>
      <p:sp>
        <p:nvSpPr>
          <p:cNvPr id="67" name="Google Shape;67;p2"/>
          <p:cNvSpPr txBox="1"/>
          <p:nvPr/>
        </p:nvSpPr>
        <p:spPr>
          <a:xfrm>
            <a:off x="365760" y="4693920"/>
            <a:ext cx="317106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1400" u="none" cap="none" strike="noStrike">
                <a:solidFill>
                  <a:srgbClr val="7F7F7F"/>
                </a:solidFill>
                <a:latin typeface="Arial"/>
                <a:ea typeface="Arial"/>
                <a:cs typeface="Arial"/>
                <a:sym typeface="Arial"/>
              </a:rPr>
              <a:t>NOAA/NOS’ Office of Coast Survey</a:t>
            </a:r>
            <a:endParaRPr/>
          </a:p>
        </p:txBody>
      </p:sp>
      <p:sp>
        <p:nvSpPr>
          <p:cNvPr id="68" name="Google Shape;68;p2"/>
          <p:cNvSpPr txBox="1"/>
          <p:nvPr/>
        </p:nvSpPr>
        <p:spPr>
          <a:xfrm>
            <a:off x="6841620" y="4823540"/>
            <a:ext cx="2058540"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Contact: </a:t>
            </a:r>
            <a:r>
              <a:rPr b="0" i="0" lang="en-US" sz="1000" u="none" cap="none" strike="noStrike">
                <a:solidFill>
                  <a:srgbClr val="0070C0"/>
                </a:solidFill>
                <a:latin typeface="Arial"/>
                <a:ea typeface="Arial"/>
                <a:cs typeface="Arial"/>
                <a:sym typeface="Arial"/>
              </a:rPr>
              <a:t>Yunfang.sun@noaa.gov</a:t>
            </a:r>
            <a:endParaRPr/>
          </a:p>
        </p:txBody>
      </p:sp>
      <p:sp>
        <p:nvSpPr>
          <p:cNvPr id="69" name="Google Shape;69;p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3"/>
          <p:cNvSpPr txBox="1"/>
          <p:nvPr>
            <p:ph type="title"/>
          </p:nvPr>
        </p:nvSpPr>
        <p:spPr>
          <a:xfrm>
            <a:off x="729450" y="5566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UFS-Coastal (Coastal Application)</a:t>
            </a:r>
            <a:endParaRPr/>
          </a:p>
        </p:txBody>
      </p:sp>
      <p:sp>
        <p:nvSpPr>
          <p:cNvPr id="75" name="Google Shape;75;p3"/>
          <p:cNvSpPr txBox="1"/>
          <p:nvPr>
            <p:ph idx="1" type="body"/>
          </p:nvPr>
        </p:nvSpPr>
        <p:spPr>
          <a:xfrm>
            <a:off x="766825" y="1502675"/>
            <a:ext cx="7875600" cy="3009300"/>
          </a:xfrm>
          <a:prstGeom prst="rect">
            <a:avLst/>
          </a:prstGeom>
          <a:noFill/>
          <a:ln>
            <a:noFill/>
          </a:ln>
        </p:spPr>
        <p:txBody>
          <a:bodyPr anchorCtr="0" anchor="t" bIns="91425" lIns="91425" spcFirstLastPara="1" rIns="91425" wrap="square" tIns="91425">
            <a:normAutofit fontScale="62500" lnSpcReduction="10000"/>
          </a:bodyPr>
          <a:lstStyle/>
          <a:p>
            <a:pPr indent="0" lvl="0" marL="0" rtl="0" algn="l">
              <a:lnSpc>
                <a:spcPct val="115000"/>
              </a:lnSpc>
              <a:spcBef>
                <a:spcPts val="0"/>
              </a:spcBef>
              <a:spcAft>
                <a:spcPts val="0"/>
              </a:spcAft>
              <a:buSzPct val="69105"/>
              <a:buNone/>
            </a:pPr>
            <a:r>
              <a:rPr lang="en-US" sz="2213"/>
              <a:t>The Unified Forecast System (UFS) is a community-based, coupled, comprehensive Earth modeling system. The UFS numerical applications span local to global domains and predictive time scales from sub-hourly analyses to seasonal predictions (https://ufscommunity.org). </a:t>
            </a:r>
            <a:endParaRPr sz="2213"/>
          </a:p>
          <a:p>
            <a:pPr indent="0" lvl="0" marL="0" rtl="0" algn="l">
              <a:lnSpc>
                <a:spcPct val="115000"/>
              </a:lnSpc>
              <a:spcBef>
                <a:spcPts val="1200"/>
              </a:spcBef>
              <a:spcAft>
                <a:spcPts val="0"/>
              </a:spcAft>
              <a:buSzPct val="69105"/>
              <a:buNone/>
            </a:pPr>
            <a:r>
              <a:rPr lang="en-US" sz="2213"/>
              <a:t>The Unified Forecast System Weather Model (UFS-weather, https://github.com/ufs-community/ufs-weather-model) is a prognostic model that can be used for short- and medium-range research and operational forecasts.</a:t>
            </a:r>
            <a:endParaRPr sz="2213"/>
          </a:p>
          <a:p>
            <a:pPr indent="0" lvl="0" marL="0" rtl="0" algn="l">
              <a:lnSpc>
                <a:spcPct val="115000"/>
              </a:lnSpc>
              <a:spcBef>
                <a:spcPts val="1200"/>
              </a:spcBef>
              <a:spcAft>
                <a:spcPts val="0"/>
              </a:spcAft>
              <a:buSzPct val="69105"/>
              <a:buNone/>
            </a:pPr>
            <a:r>
              <a:rPr lang="en-US" sz="2213"/>
              <a:t>Unified Forecast System Coastal model (UFS-Coastal) is forked from UFS-weather, and therefore,  inherits driver functionality from the UFS weather model, is added coastal ocean models (https://github.com/oceanmodeling/ufs-weather-model), is a modeling framework for coupled coastal applications and regional forecasts.</a:t>
            </a:r>
            <a:endParaRPr sz="2213"/>
          </a:p>
          <a:p>
            <a:pPr indent="0" lvl="0" marL="0" rtl="0" algn="l">
              <a:lnSpc>
                <a:spcPct val="115000"/>
              </a:lnSpc>
              <a:spcBef>
                <a:spcPts val="1200"/>
              </a:spcBef>
              <a:spcAft>
                <a:spcPts val="1200"/>
              </a:spcAft>
              <a:buSzPct val="117647"/>
              <a:buNone/>
            </a:pPr>
            <a:r>
              <a:t/>
            </a:r>
            <a:endParaRPr/>
          </a:p>
        </p:txBody>
      </p:sp>
      <p:pic>
        <p:nvPicPr>
          <p:cNvPr id="76" name="Google Shape;76;p3"/>
          <p:cNvPicPr preferRelativeResize="0"/>
          <p:nvPr/>
        </p:nvPicPr>
        <p:blipFill rotWithShape="1">
          <a:blip r:embed="rId3">
            <a:alphaModFix/>
          </a:blip>
          <a:srcRect b="0" l="0" r="0" t="0"/>
          <a:stretch/>
        </p:blipFill>
        <p:spPr>
          <a:xfrm>
            <a:off x="8054272" y="0"/>
            <a:ext cx="1089728" cy="1076816"/>
          </a:xfrm>
          <a:prstGeom prst="rect">
            <a:avLst/>
          </a:prstGeom>
          <a:noFill/>
          <a:ln>
            <a:noFill/>
          </a:ln>
        </p:spPr>
      </p:pic>
      <p:sp>
        <p:nvSpPr>
          <p:cNvPr id="77" name="Google Shape;77;p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
        <p:nvSpPr>
          <p:cNvPr id="78" name="Google Shape;78;p3"/>
          <p:cNvSpPr txBox="1"/>
          <p:nvPr/>
        </p:nvSpPr>
        <p:spPr>
          <a:xfrm>
            <a:off x="365760" y="4693920"/>
            <a:ext cx="317106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1400" u="none" cap="none" strike="noStrike">
                <a:solidFill>
                  <a:srgbClr val="7F7F7F"/>
                </a:solidFill>
                <a:latin typeface="Arial"/>
                <a:ea typeface="Arial"/>
                <a:cs typeface="Arial"/>
                <a:sym typeface="Arial"/>
              </a:rPr>
              <a:t>NOAA/NOS’ Office of Coast Survey</a:t>
            </a:r>
            <a:endParaRPr/>
          </a:p>
        </p:txBody>
      </p:sp>
      <p:sp>
        <p:nvSpPr>
          <p:cNvPr id="79" name="Google Shape;79;p3"/>
          <p:cNvSpPr txBox="1"/>
          <p:nvPr/>
        </p:nvSpPr>
        <p:spPr>
          <a:xfrm>
            <a:off x="6841620" y="4823540"/>
            <a:ext cx="2058540"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Contact: </a:t>
            </a:r>
            <a:r>
              <a:rPr b="0" i="0" lang="en-US" sz="1000" u="none" cap="none" strike="noStrike">
                <a:solidFill>
                  <a:srgbClr val="0070C0"/>
                </a:solidFill>
                <a:latin typeface="Arial"/>
                <a:ea typeface="Arial"/>
                <a:cs typeface="Arial"/>
                <a:sym typeface="Arial"/>
              </a:rPr>
              <a:t>Yunfang.sun@noaa.gov</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4"/>
          <p:cNvSpPr txBox="1"/>
          <p:nvPr>
            <p:ph type="title"/>
          </p:nvPr>
        </p:nvSpPr>
        <p:spPr>
          <a:xfrm>
            <a:off x="727804" y="541625"/>
            <a:ext cx="76884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UFS-Coastal (Coastal Application)</a:t>
            </a:r>
            <a:endParaRPr/>
          </a:p>
        </p:txBody>
      </p:sp>
      <p:pic>
        <p:nvPicPr>
          <p:cNvPr id="85" name="Google Shape;85;p4"/>
          <p:cNvPicPr preferRelativeResize="0"/>
          <p:nvPr/>
        </p:nvPicPr>
        <p:blipFill rotWithShape="1">
          <a:blip r:embed="rId3">
            <a:alphaModFix/>
          </a:blip>
          <a:srcRect b="0" l="0" r="0" t="0"/>
          <a:stretch/>
        </p:blipFill>
        <p:spPr>
          <a:xfrm>
            <a:off x="726096" y="2166824"/>
            <a:ext cx="4447883" cy="2446086"/>
          </a:xfrm>
          <a:prstGeom prst="rect">
            <a:avLst/>
          </a:prstGeom>
          <a:noFill/>
          <a:ln>
            <a:noFill/>
          </a:ln>
        </p:spPr>
      </p:pic>
      <p:sp>
        <p:nvSpPr>
          <p:cNvPr id="86" name="Google Shape;86;p4"/>
          <p:cNvSpPr txBox="1"/>
          <p:nvPr>
            <p:ph idx="2" type="body"/>
          </p:nvPr>
        </p:nvSpPr>
        <p:spPr>
          <a:xfrm>
            <a:off x="5326375" y="1876363"/>
            <a:ext cx="3457500" cy="3027000"/>
          </a:xfrm>
          <a:prstGeom prst="rect">
            <a:avLst/>
          </a:prstGeom>
          <a:noFill/>
          <a:ln>
            <a:noFill/>
          </a:ln>
        </p:spPr>
        <p:txBody>
          <a:bodyPr anchorCtr="0" anchor="t" bIns="91425" lIns="91425" spcFirstLastPara="1" rIns="91425" wrap="square" tIns="91425">
            <a:normAutofit lnSpcReduction="20000"/>
          </a:bodyPr>
          <a:lstStyle/>
          <a:p>
            <a:pPr indent="0" lvl="0" marL="0" rtl="0" algn="l">
              <a:lnSpc>
                <a:spcPct val="115000"/>
              </a:lnSpc>
              <a:spcBef>
                <a:spcPts val="0"/>
              </a:spcBef>
              <a:spcAft>
                <a:spcPts val="0"/>
              </a:spcAft>
              <a:buNone/>
            </a:pPr>
            <a:r>
              <a:rPr lang="en-US"/>
              <a:t>UFS Coastal Model Development Team</a:t>
            </a:r>
            <a:endParaRPr/>
          </a:p>
          <a:p>
            <a:pPr indent="0" lvl="0" marL="146050" rtl="0" algn="l">
              <a:lnSpc>
                <a:spcPct val="115000"/>
              </a:lnSpc>
              <a:spcBef>
                <a:spcPts val="0"/>
              </a:spcBef>
              <a:spcAft>
                <a:spcPts val="0"/>
              </a:spcAft>
              <a:buSzPts val="1857"/>
              <a:buNone/>
            </a:pPr>
            <a:r>
              <a:rPr lang="en-US"/>
              <a:t>Hernan G. Arango</a:t>
            </a:r>
            <a:endParaRPr/>
          </a:p>
          <a:p>
            <a:pPr indent="0" lvl="0" marL="146050" rtl="0" algn="l">
              <a:lnSpc>
                <a:spcPct val="115000"/>
              </a:lnSpc>
              <a:spcBef>
                <a:spcPts val="0"/>
              </a:spcBef>
              <a:spcAft>
                <a:spcPts val="0"/>
              </a:spcAft>
              <a:buSzPts val="1857"/>
              <a:buNone/>
            </a:pPr>
            <a:r>
              <a:rPr lang="en-US"/>
              <a:t>Changsheng Chen</a:t>
            </a:r>
            <a:endParaRPr/>
          </a:p>
          <a:p>
            <a:pPr indent="0" lvl="0" marL="146050" rtl="0" algn="l">
              <a:lnSpc>
                <a:spcPct val="115000"/>
              </a:lnSpc>
              <a:spcBef>
                <a:spcPts val="0"/>
              </a:spcBef>
              <a:spcAft>
                <a:spcPts val="0"/>
              </a:spcAft>
              <a:buSzPts val="1857"/>
              <a:buNone/>
            </a:pPr>
            <a:r>
              <a:rPr lang="en-US"/>
              <a:t>Carsten Lemmen</a:t>
            </a:r>
            <a:endParaRPr/>
          </a:p>
          <a:p>
            <a:pPr indent="0" lvl="0" marL="146050" rtl="0" algn="l">
              <a:lnSpc>
                <a:spcPct val="115000"/>
              </a:lnSpc>
              <a:spcBef>
                <a:spcPts val="0"/>
              </a:spcBef>
              <a:spcAft>
                <a:spcPts val="0"/>
              </a:spcAft>
              <a:buSzPts val="1857"/>
              <a:buNone/>
            </a:pPr>
            <a:r>
              <a:rPr lang="en-US"/>
              <a:t>Siqi Li</a:t>
            </a:r>
            <a:endParaRPr/>
          </a:p>
          <a:p>
            <a:pPr indent="0" lvl="0" marL="146050" rtl="0" algn="l">
              <a:lnSpc>
                <a:spcPct val="115000"/>
              </a:lnSpc>
              <a:spcBef>
                <a:spcPts val="0"/>
              </a:spcBef>
              <a:spcAft>
                <a:spcPts val="0"/>
              </a:spcAft>
              <a:buSzPts val="1857"/>
              <a:buNone/>
            </a:pPr>
            <a:r>
              <a:rPr lang="en-US"/>
              <a:t>Saeed Moghimi</a:t>
            </a:r>
            <a:endParaRPr/>
          </a:p>
          <a:p>
            <a:pPr indent="0" lvl="0" marL="146050" rtl="0" algn="l">
              <a:lnSpc>
                <a:spcPct val="115000"/>
              </a:lnSpc>
              <a:spcBef>
                <a:spcPts val="0"/>
              </a:spcBef>
              <a:spcAft>
                <a:spcPts val="0"/>
              </a:spcAft>
              <a:buSzPts val="1857"/>
              <a:buNone/>
            </a:pPr>
            <a:r>
              <a:rPr lang="en-US"/>
              <a:t>Edward Myers</a:t>
            </a:r>
            <a:endParaRPr/>
          </a:p>
          <a:p>
            <a:pPr indent="0" lvl="0" marL="146050" rtl="0" algn="l">
              <a:lnSpc>
                <a:spcPct val="115000"/>
              </a:lnSpc>
              <a:spcBef>
                <a:spcPts val="0"/>
              </a:spcBef>
              <a:spcAft>
                <a:spcPts val="0"/>
              </a:spcAft>
              <a:buSzPts val="1857"/>
              <a:buNone/>
            </a:pPr>
            <a:r>
              <a:rPr lang="en-US"/>
              <a:t>Jianhua Qi</a:t>
            </a:r>
            <a:endParaRPr/>
          </a:p>
          <a:p>
            <a:pPr indent="0" lvl="0" marL="146050" rtl="0" algn="l">
              <a:lnSpc>
                <a:spcPct val="115000"/>
              </a:lnSpc>
              <a:spcBef>
                <a:spcPts val="0"/>
              </a:spcBef>
              <a:spcAft>
                <a:spcPts val="0"/>
              </a:spcAft>
              <a:buSzPts val="1857"/>
              <a:buNone/>
            </a:pPr>
            <a:r>
              <a:rPr lang="en-US"/>
              <a:t>Yunfang Sun</a:t>
            </a:r>
            <a:endParaRPr/>
          </a:p>
          <a:p>
            <a:pPr indent="0" lvl="0" marL="146050" rtl="0" algn="l">
              <a:lnSpc>
                <a:spcPct val="115000"/>
              </a:lnSpc>
              <a:spcBef>
                <a:spcPts val="0"/>
              </a:spcBef>
              <a:spcAft>
                <a:spcPts val="0"/>
              </a:spcAft>
              <a:buSzPts val="1857"/>
              <a:buNone/>
            </a:pPr>
            <a:r>
              <a:rPr lang="en-US"/>
              <a:t>Ufuk Turuncoglu</a:t>
            </a:r>
            <a:endParaRPr/>
          </a:p>
          <a:p>
            <a:pPr indent="0" lvl="0" marL="146050" rtl="0" algn="l">
              <a:lnSpc>
                <a:spcPct val="115000"/>
              </a:lnSpc>
              <a:spcBef>
                <a:spcPts val="0"/>
              </a:spcBef>
              <a:spcAft>
                <a:spcPts val="0"/>
              </a:spcAft>
              <a:buSzPts val="1857"/>
              <a:buNone/>
            </a:pPr>
            <a:r>
              <a:rPr lang="en-US"/>
              <a:t>Panagiotis Velissariou</a:t>
            </a:r>
            <a:endParaRPr/>
          </a:p>
          <a:p>
            <a:pPr indent="0" lvl="0" marL="146050" rtl="0" algn="l">
              <a:lnSpc>
                <a:spcPct val="115000"/>
              </a:lnSpc>
              <a:spcBef>
                <a:spcPts val="0"/>
              </a:spcBef>
              <a:spcAft>
                <a:spcPts val="0"/>
              </a:spcAft>
              <a:buSzPts val="1857"/>
              <a:buNone/>
            </a:pPr>
            <a:r>
              <a:rPr lang="en-US"/>
              <a:t>Joannes Westerink</a:t>
            </a:r>
            <a:endParaRPr/>
          </a:p>
          <a:p>
            <a:pPr indent="0" lvl="0" marL="146050" rtl="0" algn="l">
              <a:lnSpc>
                <a:spcPct val="115000"/>
              </a:lnSpc>
              <a:spcBef>
                <a:spcPts val="0"/>
              </a:spcBef>
              <a:spcAft>
                <a:spcPts val="0"/>
              </a:spcAft>
              <a:buSzPts val="1857"/>
              <a:buNone/>
            </a:pPr>
            <a:r>
              <a:rPr lang="en-US"/>
              <a:t>Damrongsak Wirasaet</a:t>
            </a:r>
            <a:endParaRPr/>
          </a:p>
          <a:p>
            <a:pPr indent="0" lvl="0" marL="146050" rtl="0" algn="l">
              <a:lnSpc>
                <a:spcPct val="115000"/>
              </a:lnSpc>
              <a:spcBef>
                <a:spcPts val="0"/>
              </a:spcBef>
              <a:spcAft>
                <a:spcPts val="0"/>
              </a:spcAft>
              <a:buSzPts val="1857"/>
              <a:buNone/>
            </a:pPr>
            <a:r>
              <a:rPr lang="en-US"/>
              <a:t>Y. Joseph Zhang</a:t>
            </a:r>
            <a:endParaRPr/>
          </a:p>
          <a:p>
            <a:pPr indent="0" lvl="0" marL="146050" rtl="0" algn="l">
              <a:lnSpc>
                <a:spcPct val="115000"/>
              </a:lnSpc>
              <a:spcBef>
                <a:spcPts val="0"/>
              </a:spcBef>
              <a:spcAft>
                <a:spcPts val="0"/>
              </a:spcAft>
              <a:buSzPts val="1857"/>
              <a:buNone/>
            </a:pPr>
            <a:r>
              <a:rPr lang="en-US"/>
              <a:t>And more</a:t>
            </a:r>
            <a:endParaRPr/>
          </a:p>
        </p:txBody>
      </p:sp>
      <p:pic>
        <p:nvPicPr>
          <p:cNvPr id="87" name="Google Shape;87;p4"/>
          <p:cNvPicPr preferRelativeResize="0"/>
          <p:nvPr/>
        </p:nvPicPr>
        <p:blipFill rotWithShape="1">
          <a:blip r:embed="rId4">
            <a:alphaModFix/>
          </a:blip>
          <a:srcRect b="0" l="0" r="0" t="0"/>
          <a:stretch/>
        </p:blipFill>
        <p:spPr>
          <a:xfrm>
            <a:off x="8054272" y="0"/>
            <a:ext cx="1089728" cy="1076816"/>
          </a:xfrm>
          <a:prstGeom prst="rect">
            <a:avLst/>
          </a:prstGeom>
          <a:noFill/>
          <a:ln>
            <a:noFill/>
          </a:ln>
        </p:spPr>
      </p:pic>
      <p:sp>
        <p:nvSpPr>
          <p:cNvPr id="88" name="Google Shape;88;p4"/>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
        <p:nvSpPr>
          <p:cNvPr id="89" name="Google Shape;89;p4"/>
          <p:cNvSpPr txBox="1"/>
          <p:nvPr/>
        </p:nvSpPr>
        <p:spPr>
          <a:xfrm>
            <a:off x="365760" y="4693920"/>
            <a:ext cx="317106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1400" u="none" cap="none" strike="noStrike">
                <a:solidFill>
                  <a:srgbClr val="7F7F7F"/>
                </a:solidFill>
                <a:latin typeface="Arial"/>
                <a:ea typeface="Arial"/>
                <a:cs typeface="Arial"/>
                <a:sym typeface="Arial"/>
              </a:rPr>
              <a:t>NOAA/NOS’ Office of Coast Survey</a:t>
            </a:r>
            <a:endParaRPr/>
          </a:p>
        </p:txBody>
      </p:sp>
      <p:sp>
        <p:nvSpPr>
          <p:cNvPr id="90" name="Google Shape;90;p4"/>
          <p:cNvSpPr txBox="1"/>
          <p:nvPr/>
        </p:nvSpPr>
        <p:spPr>
          <a:xfrm>
            <a:off x="6841620" y="4823540"/>
            <a:ext cx="2058540"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Contact: </a:t>
            </a:r>
            <a:r>
              <a:rPr b="0" i="0" lang="en-US" sz="1000" u="none" cap="none" strike="noStrike">
                <a:solidFill>
                  <a:srgbClr val="0070C0"/>
                </a:solidFill>
                <a:latin typeface="Arial"/>
                <a:ea typeface="Arial"/>
                <a:cs typeface="Arial"/>
                <a:sym typeface="Arial"/>
              </a:rPr>
              <a:t>Yunfang.sun@noaa.gov</a:t>
            </a:r>
            <a:endParaRPr/>
          </a:p>
        </p:txBody>
      </p:sp>
      <p:sp>
        <p:nvSpPr>
          <p:cNvPr id="91" name="Google Shape;91;p4"/>
          <p:cNvSpPr txBox="1"/>
          <p:nvPr/>
        </p:nvSpPr>
        <p:spPr>
          <a:xfrm>
            <a:off x="797263" y="1797513"/>
            <a:ext cx="4376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t>https://github.com/oceanmodeling/ufs-weather-model</a:t>
            </a:r>
            <a:endParaRPr sz="1200"/>
          </a:p>
        </p:txBody>
      </p:sp>
      <p:pic>
        <p:nvPicPr>
          <p:cNvPr id="92" name="Google Shape;92;p4"/>
          <p:cNvPicPr preferRelativeResize="0"/>
          <p:nvPr/>
        </p:nvPicPr>
        <p:blipFill>
          <a:blip r:embed="rId5">
            <a:alphaModFix/>
          </a:blip>
          <a:stretch>
            <a:fillRect/>
          </a:stretch>
        </p:blipFill>
        <p:spPr>
          <a:xfrm>
            <a:off x="873483" y="1319106"/>
            <a:ext cx="3696275" cy="535200"/>
          </a:xfrm>
          <a:prstGeom prst="rect">
            <a:avLst/>
          </a:prstGeom>
          <a:noFill/>
          <a:ln>
            <a:noFill/>
          </a:ln>
        </p:spPr>
      </p:pic>
      <p:pic>
        <p:nvPicPr>
          <p:cNvPr id="93" name="Google Shape;93;p4"/>
          <p:cNvPicPr preferRelativeResize="0"/>
          <p:nvPr/>
        </p:nvPicPr>
        <p:blipFill>
          <a:blip r:embed="rId6">
            <a:alphaModFix/>
          </a:blip>
          <a:stretch>
            <a:fillRect/>
          </a:stretch>
        </p:blipFill>
        <p:spPr>
          <a:xfrm>
            <a:off x="5299674" y="1319105"/>
            <a:ext cx="2724621" cy="535200"/>
          </a:xfrm>
          <a:prstGeom prst="rect">
            <a:avLst/>
          </a:prstGeom>
          <a:noFill/>
          <a:ln>
            <a:noFill/>
          </a:ln>
        </p:spPr>
      </p:pic>
      <p:sp>
        <p:nvSpPr>
          <p:cNvPr id="94" name="Google Shape;94;p4"/>
          <p:cNvSpPr/>
          <p:nvPr/>
        </p:nvSpPr>
        <p:spPr>
          <a:xfrm>
            <a:off x="797275" y="3072650"/>
            <a:ext cx="1236300" cy="426000"/>
          </a:xfrm>
          <a:prstGeom prst="roundRect">
            <a:avLst>
              <a:gd fmla="val 16667" name="adj"/>
            </a:avLst>
          </a:prstGeom>
          <a:noFill/>
          <a:ln cap="flat" cmpd="sng" w="38100">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5" name="Google Shape;95;p4"/>
          <p:cNvSpPr/>
          <p:nvPr/>
        </p:nvSpPr>
        <p:spPr>
          <a:xfrm>
            <a:off x="1970850" y="2290550"/>
            <a:ext cx="1025100" cy="426000"/>
          </a:xfrm>
          <a:prstGeom prst="roundRect">
            <a:avLst>
              <a:gd fmla="val 16667" name="adj"/>
            </a:avLst>
          </a:prstGeom>
          <a:noFill/>
          <a:ln cap="flat" cmpd="sng" w="38100">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6" name="Google Shape;96;p4"/>
          <p:cNvSpPr/>
          <p:nvPr/>
        </p:nvSpPr>
        <p:spPr>
          <a:xfrm>
            <a:off x="2386150" y="3176875"/>
            <a:ext cx="1150500" cy="426000"/>
          </a:xfrm>
          <a:prstGeom prst="roundRect">
            <a:avLst>
              <a:gd fmla="val 16667" name="adj"/>
            </a:avLst>
          </a:prstGeom>
          <a:noFill/>
          <a:ln cap="flat" cmpd="sng" w="38100">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7" name="Google Shape;97;p4"/>
          <p:cNvSpPr/>
          <p:nvPr/>
        </p:nvSpPr>
        <p:spPr>
          <a:xfrm>
            <a:off x="1970850" y="4015700"/>
            <a:ext cx="1025100" cy="426000"/>
          </a:xfrm>
          <a:prstGeom prst="roundRect">
            <a:avLst>
              <a:gd fmla="val 16667" name="adj"/>
            </a:avLst>
          </a:prstGeom>
          <a:noFill/>
          <a:ln cap="flat" cmpd="sng" w="38100">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g2ed142fe7cf_0_3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grpSp>
        <p:nvGrpSpPr>
          <p:cNvPr id="103" name="Google Shape;103;g2ed142fe7cf_0_30"/>
          <p:cNvGrpSpPr/>
          <p:nvPr/>
        </p:nvGrpSpPr>
        <p:grpSpPr>
          <a:xfrm>
            <a:off x="338916" y="2848702"/>
            <a:ext cx="1456339" cy="1050498"/>
            <a:chOff x="9014259" y="1223076"/>
            <a:chExt cx="2922615" cy="414774"/>
          </a:xfrm>
        </p:grpSpPr>
        <p:sp>
          <p:nvSpPr>
            <p:cNvPr id="104" name="Google Shape;104;g2ed142fe7cf_0_30"/>
            <p:cNvSpPr/>
            <p:nvPr/>
          </p:nvSpPr>
          <p:spPr>
            <a:xfrm>
              <a:off x="9014259" y="1338150"/>
              <a:ext cx="2922600" cy="299700"/>
            </a:xfrm>
            <a:prstGeom prst="rect">
              <a:avLst/>
            </a:prstGeom>
            <a:solidFill>
              <a:srgbClr val="FFE599"/>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lang="en-US" sz="1200">
                  <a:latin typeface="Oswald"/>
                  <a:ea typeface="Oswald"/>
                  <a:cs typeface="Oswald"/>
                  <a:sym typeface="Oswald"/>
                </a:rPr>
                <a:t>CDEPS</a:t>
              </a:r>
              <a:endParaRPr b="1" i="0" sz="1200" u="none" cap="none" strike="noStrike">
                <a:solidFill>
                  <a:srgbClr val="000000"/>
                </a:solidFill>
                <a:latin typeface="Oswald"/>
                <a:ea typeface="Oswald"/>
                <a:cs typeface="Oswald"/>
                <a:sym typeface="Oswald"/>
              </a:endParaRPr>
            </a:p>
          </p:txBody>
        </p:sp>
        <p:sp>
          <p:nvSpPr>
            <p:cNvPr id="105" name="Google Shape;105;g2ed142fe7cf_0_30"/>
            <p:cNvSpPr/>
            <p:nvPr/>
          </p:nvSpPr>
          <p:spPr>
            <a:xfrm>
              <a:off x="9014274" y="1223076"/>
              <a:ext cx="2922600" cy="122700"/>
            </a:xfrm>
            <a:prstGeom prst="rect">
              <a:avLst/>
            </a:prstGeom>
            <a:solidFill>
              <a:srgbClr val="FFD966"/>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Oswald"/>
                  <a:ea typeface="Oswald"/>
                  <a:cs typeface="Oswald"/>
                  <a:sym typeface="Oswald"/>
                </a:rPr>
                <a:t>NUOPC Cap</a:t>
              </a:r>
              <a:endParaRPr b="0" i="0" sz="1100" u="none" cap="none" strike="noStrike">
                <a:solidFill>
                  <a:srgbClr val="000000"/>
                </a:solidFill>
                <a:latin typeface="Oswald"/>
                <a:ea typeface="Oswald"/>
                <a:cs typeface="Oswald"/>
                <a:sym typeface="Oswald"/>
              </a:endParaRPr>
            </a:p>
          </p:txBody>
        </p:sp>
      </p:grpSp>
      <p:sp>
        <p:nvSpPr>
          <p:cNvPr id="106" name="Google Shape;106;g2ed142fe7cf_0_30"/>
          <p:cNvSpPr/>
          <p:nvPr/>
        </p:nvSpPr>
        <p:spPr>
          <a:xfrm>
            <a:off x="3638840" y="1652600"/>
            <a:ext cx="1598700" cy="1050600"/>
          </a:xfrm>
          <a:prstGeom prst="rect">
            <a:avLst/>
          </a:prstGeom>
          <a:solidFill>
            <a:srgbClr val="E69138"/>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Oswald"/>
                <a:ea typeface="Oswald"/>
                <a:cs typeface="Oswald"/>
                <a:sym typeface="Oswald"/>
              </a:rPr>
              <a:t>CMEPS</a:t>
            </a:r>
            <a:endParaRPr b="1" i="0" sz="1200" u="none" cap="none" strike="noStrike">
              <a:solidFill>
                <a:srgbClr val="000000"/>
              </a:solidFill>
              <a:latin typeface="Oswald"/>
              <a:ea typeface="Oswald"/>
              <a:cs typeface="Oswald"/>
              <a:sym typeface="Oswald"/>
            </a:endParaRPr>
          </a:p>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Oswald"/>
                <a:ea typeface="Oswald"/>
                <a:cs typeface="Oswald"/>
                <a:sym typeface="Oswald"/>
              </a:rPr>
              <a:t>Mediator</a:t>
            </a:r>
            <a:endParaRPr b="1" i="0" sz="1200" u="none" cap="none" strike="noStrike">
              <a:solidFill>
                <a:srgbClr val="000000"/>
              </a:solidFill>
              <a:latin typeface="Oswald"/>
              <a:ea typeface="Oswald"/>
              <a:cs typeface="Oswald"/>
              <a:sym typeface="Oswald"/>
            </a:endParaRPr>
          </a:p>
        </p:txBody>
      </p:sp>
      <p:sp>
        <p:nvSpPr>
          <p:cNvPr id="107" name="Google Shape;107;g2ed142fe7cf_0_30"/>
          <p:cNvSpPr/>
          <p:nvPr/>
        </p:nvSpPr>
        <p:spPr>
          <a:xfrm rot="9707704">
            <a:off x="1751752" y="2755094"/>
            <a:ext cx="1937796" cy="198460"/>
          </a:xfrm>
          <a:prstGeom prst="leftArrow">
            <a:avLst>
              <a:gd fmla="val 50000" name="adj1"/>
              <a:gd fmla="val 50000" name="adj2"/>
            </a:avLst>
          </a:prstGeom>
          <a:solidFill>
            <a:srgbClr val="6AA84F"/>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8" name="Google Shape;108;g2ed142fe7cf_0_30"/>
          <p:cNvGrpSpPr/>
          <p:nvPr/>
        </p:nvGrpSpPr>
        <p:grpSpPr>
          <a:xfrm>
            <a:off x="3825587" y="3973098"/>
            <a:ext cx="1297641" cy="925900"/>
            <a:chOff x="9014259" y="1223076"/>
            <a:chExt cx="2922615" cy="414774"/>
          </a:xfrm>
        </p:grpSpPr>
        <p:sp>
          <p:nvSpPr>
            <p:cNvPr id="109" name="Google Shape;109;g2ed142fe7cf_0_30"/>
            <p:cNvSpPr/>
            <p:nvPr/>
          </p:nvSpPr>
          <p:spPr>
            <a:xfrm>
              <a:off x="9014259" y="1338150"/>
              <a:ext cx="2922600" cy="299700"/>
            </a:xfrm>
            <a:prstGeom prst="rect">
              <a:avLst/>
            </a:prstGeom>
            <a:solidFill>
              <a:srgbClr val="FFE599"/>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lang="en-US" sz="1200">
                  <a:latin typeface="Oswald"/>
                  <a:ea typeface="Oswald"/>
                  <a:cs typeface="Oswald"/>
                  <a:sym typeface="Oswald"/>
                </a:rPr>
                <a:t>WW3</a:t>
              </a:r>
              <a:endParaRPr b="1" i="0" sz="1200" u="none" cap="none" strike="noStrike">
                <a:solidFill>
                  <a:srgbClr val="000000"/>
                </a:solidFill>
                <a:latin typeface="Oswald"/>
                <a:ea typeface="Oswald"/>
                <a:cs typeface="Oswald"/>
                <a:sym typeface="Oswald"/>
              </a:endParaRPr>
            </a:p>
          </p:txBody>
        </p:sp>
        <p:sp>
          <p:nvSpPr>
            <p:cNvPr id="110" name="Google Shape;110;g2ed142fe7cf_0_30"/>
            <p:cNvSpPr/>
            <p:nvPr/>
          </p:nvSpPr>
          <p:spPr>
            <a:xfrm>
              <a:off x="9014274" y="1223076"/>
              <a:ext cx="2922600" cy="122700"/>
            </a:xfrm>
            <a:prstGeom prst="rect">
              <a:avLst/>
            </a:prstGeom>
            <a:solidFill>
              <a:srgbClr val="FFD966"/>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Oswald"/>
                  <a:ea typeface="Oswald"/>
                  <a:cs typeface="Oswald"/>
                  <a:sym typeface="Oswald"/>
                </a:rPr>
                <a:t>NUOPC Cap</a:t>
              </a:r>
              <a:endParaRPr b="0" i="0" sz="1100" u="none" cap="none" strike="noStrike">
                <a:solidFill>
                  <a:srgbClr val="000000"/>
                </a:solidFill>
                <a:latin typeface="Oswald"/>
                <a:ea typeface="Oswald"/>
                <a:cs typeface="Oswald"/>
                <a:sym typeface="Oswald"/>
              </a:endParaRPr>
            </a:p>
          </p:txBody>
        </p:sp>
      </p:grpSp>
      <p:grpSp>
        <p:nvGrpSpPr>
          <p:cNvPr id="111" name="Google Shape;111;g2ed142fe7cf_0_30"/>
          <p:cNvGrpSpPr/>
          <p:nvPr/>
        </p:nvGrpSpPr>
        <p:grpSpPr>
          <a:xfrm>
            <a:off x="6756614" y="2643141"/>
            <a:ext cx="1297653" cy="925900"/>
            <a:chOff x="9014218" y="1223076"/>
            <a:chExt cx="2922641" cy="414774"/>
          </a:xfrm>
        </p:grpSpPr>
        <p:sp>
          <p:nvSpPr>
            <p:cNvPr id="112" name="Google Shape;112;g2ed142fe7cf_0_30"/>
            <p:cNvSpPr/>
            <p:nvPr/>
          </p:nvSpPr>
          <p:spPr>
            <a:xfrm>
              <a:off x="9014259" y="1338150"/>
              <a:ext cx="2922600" cy="299700"/>
            </a:xfrm>
            <a:prstGeom prst="rect">
              <a:avLst/>
            </a:prstGeom>
            <a:solidFill>
              <a:srgbClr val="FFE599"/>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lang="en-US" sz="1200">
                  <a:latin typeface="Oswald"/>
                  <a:ea typeface="Oswald"/>
                  <a:cs typeface="Oswald"/>
                  <a:sym typeface="Oswald"/>
                </a:rPr>
                <a:t>SCHISM</a:t>
              </a:r>
              <a:endParaRPr b="1" i="0" sz="1200" u="none" cap="none" strike="noStrike">
                <a:solidFill>
                  <a:srgbClr val="000000"/>
                </a:solidFill>
                <a:latin typeface="Oswald"/>
                <a:ea typeface="Oswald"/>
                <a:cs typeface="Oswald"/>
                <a:sym typeface="Oswald"/>
              </a:endParaRPr>
            </a:p>
          </p:txBody>
        </p:sp>
        <p:sp>
          <p:nvSpPr>
            <p:cNvPr id="113" name="Google Shape;113;g2ed142fe7cf_0_30"/>
            <p:cNvSpPr/>
            <p:nvPr/>
          </p:nvSpPr>
          <p:spPr>
            <a:xfrm>
              <a:off x="9014218" y="1223076"/>
              <a:ext cx="2922600" cy="122700"/>
            </a:xfrm>
            <a:prstGeom prst="rect">
              <a:avLst/>
            </a:prstGeom>
            <a:solidFill>
              <a:srgbClr val="FFD966"/>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Oswald"/>
                  <a:ea typeface="Oswald"/>
                  <a:cs typeface="Oswald"/>
                  <a:sym typeface="Oswald"/>
                </a:rPr>
                <a:t>NUOPC Cap</a:t>
              </a:r>
              <a:endParaRPr b="0" i="0" sz="1100" u="none" cap="none" strike="noStrike">
                <a:solidFill>
                  <a:srgbClr val="000000"/>
                </a:solidFill>
                <a:latin typeface="Oswald"/>
                <a:ea typeface="Oswald"/>
                <a:cs typeface="Oswald"/>
                <a:sym typeface="Oswald"/>
              </a:endParaRPr>
            </a:p>
          </p:txBody>
        </p:sp>
      </p:grpSp>
      <p:grpSp>
        <p:nvGrpSpPr>
          <p:cNvPr id="114" name="Google Shape;114;g2ed142fe7cf_0_30"/>
          <p:cNvGrpSpPr/>
          <p:nvPr/>
        </p:nvGrpSpPr>
        <p:grpSpPr>
          <a:xfrm flipH="1" rot="-9375701">
            <a:off x="5135833" y="2323697"/>
            <a:ext cx="1564661" cy="372854"/>
            <a:chOff x="5934661" y="3716829"/>
            <a:chExt cx="399031" cy="279398"/>
          </a:xfrm>
        </p:grpSpPr>
        <p:sp>
          <p:nvSpPr>
            <p:cNvPr id="115" name="Google Shape;115;g2ed142fe7cf_0_30"/>
            <p:cNvSpPr/>
            <p:nvPr/>
          </p:nvSpPr>
          <p:spPr>
            <a:xfrm rot="10789638">
              <a:off x="5934960" y="3836027"/>
              <a:ext cx="398102" cy="159601"/>
            </a:xfrm>
            <a:prstGeom prst="leftArrow">
              <a:avLst>
                <a:gd fmla="val 50000" name="adj1"/>
                <a:gd fmla="val 50000" name="adj2"/>
              </a:avLst>
            </a:prstGeom>
            <a:solidFill>
              <a:srgbClr val="6AA84F"/>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g2ed142fe7cf_0_30"/>
            <p:cNvSpPr/>
            <p:nvPr/>
          </p:nvSpPr>
          <p:spPr>
            <a:xfrm rot="-10362">
              <a:off x="5935290" y="3717429"/>
              <a:ext cx="398102" cy="159601"/>
            </a:xfrm>
            <a:prstGeom prst="leftArrow">
              <a:avLst>
                <a:gd fmla="val 50000" name="adj1"/>
                <a:gd fmla="val 50000" name="adj2"/>
              </a:avLst>
            </a:prstGeom>
            <a:solidFill>
              <a:srgbClr val="6AA84F"/>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7" name="Google Shape;117;g2ed142fe7cf_0_30"/>
          <p:cNvGrpSpPr/>
          <p:nvPr/>
        </p:nvGrpSpPr>
        <p:grpSpPr>
          <a:xfrm rot="5400000">
            <a:off x="3827430" y="3133260"/>
            <a:ext cx="1221553" cy="409766"/>
            <a:chOff x="5934661" y="3716829"/>
            <a:chExt cx="399031" cy="279398"/>
          </a:xfrm>
        </p:grpSpPr>
        <p:sp>
          <p:nvSpPr>
            <p:cNvPr id="118" name="Google Shape;118;g2ed142fe7cf_0_30"/>
            <p:cNvSpPr/>
            <p:nvPr/>
          </p:nvSpPr>
          <p:spPr>
            <a:xfrm rot="10789638">
              <a:off x="5934960" y="3836027"/>
              <a:ext cx="398102" cy="159601"/>
            </a:xfrm>
            <a:prstGeom prst="leftArrow">
              <a:avLst>
                <a:gd fmla="val 50000" name="adj1"/>
                <a:gd fmla="val 50000" name="adj2"/>
              </a:avLst>
            </a:prstGeom>
            <a:solidFill>
              <a:srgbClr val="6AA84F"/>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g2ed142fe7cf_0_30"/>
            <p:cNvSpPr/>
            <p:nvPr/>
          </p:nvSpPr>
          <p:spPr>
            <a:xfrm rot="-10362">
              <a:off x="5935290" y="3717429"/>
              <a:ext cx="398102" cy="159601"/>
            </a:xfrm>
            <a:prstGeom prst="leftArrow">
              <a:avLst>
                <a:gd fmla="val 50000" name="adj1"/>
                <a:gd fmla="val 50000" name="adj2"/>
              </a:avLst>
            </a:prstGeom>
            <a:solidFill>
              <a:srgbClr val="6AA84F"/>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20" name="Google Shape;120;g2ed142fe7cf_0_30"/>
          <p:cNvPicPr preferRelativeResize="0"/>
          <p:nvPr/>
        </p:nvPicPr>
        <p:blipFill rotWithShape="1">
          <a:blip r:embed="rId3">
            <a:alphaModFix/>
          </a:blip>
          <a:srcRect b="0" l="0" r="0" t="0"/>
          <a:stretch/>
        </p:blipFill>
        <p:spPr>
          <a:xfrm>
            <a:off x="8054272" y="0"/>
            <a:ext cx="1089728" cy="1076816"/>
          </a:xfrm>
          <a:prstGeom prst="rect">
            <a:avLst/>
          </a:prstGeom>
          <a:noFill/>
          <a:ln>
            <a:noFill/>
          </a:ln>
        </p:spPr>
      </p:pic>
      <p:sp>
        <p:nvSpPr>
          <p:cNvPr id="121" name="Google Shape;121;g2ed142fe7cf_0_30"/>
          <p:cNvSpPr txBox="1"/>
          <p:nvPr>
            <p:ph type="title"/>
          </p:nvPr>
        </p:nvSpPr>
        <p:spPr>
          <a:xfrm>
            <a:off x="727804" y="541625"/>
            <a:ext cx="76884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Modules used in this study</a:t>
            </a:r>
            <a:endParaRPr/>
          </a:p>
        </p:txBody>
      </p:sp>
      <p:sp>
        <p:nvSpPr>
          <p:cNvPr id="122" name="Google Shape;122;g2ed142fe7cf_0_30"/>
          <p:cNvSpPr txBox="1"/>
          <p:nvPr/>
        </p:nvSpPr>
        <p:spPr>
          <a:xfrm>
            <a:off x="1639350" y="2094463"/>
            <a:ext cx="15987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Sa_u10m(atm)</a:t>
            </a:r>
            <a:endParaRPr/>
          </a:p>
          <a:p>
            <a:pPr indent="0" lvl="0" marL="0" rtl="0" algn="l">
              <a:spcBef>
                <a:spcPts val="0"/>
              </a:spcBef>
              <a:spcAft>
                <a:spcPts val="0"/>
              </a:spcAft>
              <a:buNone/>
            </a:pPr>
            <a:r>
              <a:rPr lang="en-US"/>
              <a:t>Sa_v10m(atm)</a:t>
            </a:r>
            <a:endParaRPr/>
          </a:p>
          <a:p>
            <a:pPr indent="0" lvl="0" marL="0" rtl="0" algn="l">
              <a:spcBef>
                <a:spcPts val="0"/>
              </a:spcBef>
              <a:spcAft>
                <a:spcPts val="0"/>
              </a:spcAft>
              <a:buNone/>
            </a:pPr>
            <a:r>
              <a:rPr lang="en-US"/>
              <a:t>Sa_pslv(atm)</a:t>
            </a:r>
            <a:endParaRPr/>
          </a:p>
        </p:txBody>
      </p:sp>
      <p:sp>
        <p:nvSpPr>
          <p:cNvPr id="123" name="Google Shape;123;g2ed142fe7cf_0_30"/>
          <p:cNvSpPr txBox="1"/>
          <p:nvPr/>
        </p:nvSpPr>
        <p:spPr>
          <a:xfrm>
            <a:off x="2985400" y="2848700"/>
            <a:ext cx="20943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Sa_u10m(atm)</a:t>
            </a:r>
            <a:endParaRPr/>
          </a:p>
          <a:p>
            <a:pPr indent="0" lvl="0" marL="0" rtl="0" algn="l">
              <a:spcBef>
                <a:spcPts val="0"/>
              </a:spcBef>
              <a:spcAft>
                <a:spcPts val="0"/>
              </a:spcAft>
              <a:buNone/>
            </a:pPr>
            <a:r>
              <a:rPr lang="en-US"/>
              <a:t>Sa_v10m(atm)</a:t>
            </a:r>
            <a:endParaRPr/>
          </a:p>
          <a:p>
            <a:pPr indent="0" lvl="0" marL="0" rtl="0" algn="l">
              <a:spcBef>
                <a:spcPts val="0"/>
              </a:spcBef>
              <a:spcAft>
                <a:spcPts val="0"/>
              </a:spcAft>
              <a:buNone/>
            </a:pPr>
            <a:r>
              <a:rPr lang="en-US"/>
              <a:t>So_u(ocn)</a:t>
            </a:r>
            <a:endParaRPr/>
          </a:p>
          <a:p>
            <a:pPr indent="0" lvl="0" marL="0" rtl="0" algn="l">
              <a:spcBef>
                <a:spcPts val="0"/>
              </a:spcBef>
              <a:spcAft>
                <a:spcPts val="0"/>
              </a:spcAft>
              <a:buNone/>
            </a:pPr>
            <a:r>
              <a:rPr lang="en-US"/>
              <a:t>So_v(ocn)</a:t>
            </a:r>
            <a:endParaRPr/>
          </a:p>
          <a:p>
            <a:pPr indent="0" lvl="0" marL="0" rtl="0" algn="l">
              <a:spcBef>
                <a:spcPts val="0"/>
              </a:spcBef>
              <a:spcAft>
                <a:spcPts val="0"/>
              </a:spcAft>
              <a:buNone/>
            </a:pPr>
            <a:r>
              <a:t/>
            </a:r>
            <a:endParaRPr/>
          </a:p>
        </p:txBody>
      </p:sp>
      <p:sp>
        <p:nvSpPr>
          <p:cNvPr id="124" name="Google Shape;124;g2ed142fe7cf_0_30"/>
          <p:cNvSpPr txBox="1"/>
          <p:nvPr/>
        </p:nvSpPr>
        <p:spPr>
          <a:xfrm>
            <a:off x="5709163" y="980975"/>
            <a:ext cx="16437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Sa_u10m(atm)</a:t>
            </a:r>
            <a:endParaRPr/>
          </a:p>
          <a:p>
            <a:pPr indent="0" lvl="0" marL="0" rtl="0" algn="l">
              <a:spcBef>
                <a:spcPts val="0"/>
              </a:spcBef>
              <a:spcAft>
                <a:spcPts val="0"/>
              </a:spcAft>
              <a:buNone/>
            </a:pPr>
            <a:r>
              <a:rPr lang="en-US"/>
              <a:t>Sa_v10m(atm)</a:t>
            </a:r>
            <a:endParaRPr/>
          </a:p>
          <a:p>
            <a:pPr indent="0" lvl="0" marL="0" rtl="0" algn="l">
              <a:spcBef>
                <a:spcPts val="0"/>
              </a:spcBef>
              <a:spcAft>
                <a:spcPts val="0"/>
              </a:spcAft>
              <a:buNone/>
            </a:pPr>
            <a:r>
              <a:rPr lang="en-US"/>
              <a:t>Sa_pslv(atm)</a:t>
            </a:r>
            <a:endParaRPr/>
          </a:p>
          <a:p>
            <a:pPr indent="0" lvl="0" marL="0" rtl="0" algn="l">
              <a:spcBef>
                <a:spcPts val="0"/>
              </a:spcBef>
              <a:spcAft>
                <a:spcPts val="0"/>
              </a:spcAft>
              <a:buNone/>
            </a:pPr>
            <a:r>
              <a:rPr lang="en-US"/>
              <a:t>Sw_wavsuu(wav)</a:t>
            </a:r>
            <a:endParaRPr/>
          </a:p>
          <a:p>
            <a:pPr indent="0" lvl="0" marL="0" rtl="0" algn="l">
              <a:spcBef>
                <a:spcPts val="0"/>
              </a:spcBef>
              <a:spcAft>
                <a:spcPts val="0"/>
              </a:spcAft>
              <a:buNone/>
            </a:pPr>
            <a:r>
              <a:rPr lang="en-US"/>
              <a:t>Sw_wavsuv(wav)</a:t>
            </a:r>
            <a:endParaRPr/>
          </a:p>
          <a:p>
            <a:pPr indent="0" lvl="0" marL="0" rtl="0" algn="l">
              <a:spcBef>
                <a:spcPts val="0"/>
              </a:spcBef>
              <a:spcAft>
                <a:spcPts val="0"/>
              </a:spcAft>
              <a:buNone/>
            </a:pPr>
            <a:r>
              <a:rPr lang="en-US"/>
              <a:t>Sw_wavsvv(wav)</a:t>
            </a:r>
            <a:endParaRPr/>
          </a:p>
        </p:txBody>
      </p:sp>
      <p:sp>
        <p:nvSpPr>
          <p:cNvPr id="125" name="Google Shape;125;g2ed142fe7cf_0_30"/>
          <p:cNvSpPr txBox="1"/>
          <p:nvPr/>
        </p:nvSpPr>
        <p:spPr>
          <a:xfrm>
            <a:off x="4665800" y="3182775"/>
            <a:ext cx="1760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Sw_wavsuu(wav)</a:t>
            </a:r>
            <a:endParaRPr/>
          </a:p>
          <a:p>
            <a:pPr indent="0" lvl="0" marL="0" rtl="0" algn="l">
              <a:spcBef>
                <a:spcPts val="0"/>
              </a:spcBef>
              <a:spcAft>
                <a:spcPts val="0"/>
              </a:spcAft>
              <a:buNone/>
            </a:pPr>
            <a:r>
              <a:rPr lang="en-US"/>
              <a:t>Sw_wavsuv(wav)</a:t>
            </a:r>
            <a:endParaRPr/>
          </a:p>
          <a:p>
            <a:pPr indent="0" lvl="0" marL="0" rtl="0" algn="l">
              <a:spcBef>
                <a:spcPts val="0"/>
              </a:spcBef>
              <a:spcAft>
                <a:spcPts val="0"/>
              </a:spcAft>
              <a:buNone/>
            </a:pPr>
            <a:r>
              <a:rPr lang="en-US"/>
              <a:t>Sw_wavsvv(wav)</a:t>
            </a:r>
            <a:endParaRPr/>
          </a:p>
        </p:txBody>
      </p:sp>
      <p:sp>
        <p:nvSpPr>
          <p:cNvPr id="126" name="Google Shape;126;g2ed142fe7cf_0_30"/>
          <p:cNvSpPr txBox="1"/>
          <p:nvPr/>
        </p:nvSpPr>
        <p:spPr>
          <a:xfrm>
            <a:off x="5106250" y="2522350"/>
            <a:ext cx="18843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So_u(ocn)</a:t>
            </a:r>
            <a:endParaRPr/>
          </a:p>
          <a:p>
            <a:pPr indent="0" lvl="0" marL="0" rtl="0" algn="l">
              <a:spcBef>
                <a:spcPts val="0"/>
              </a:spcBef>
              <a:spcAft>
                <a:spcPts val="0"/>
              </a:spcAft>
              <a:buNone/>
            </a:pPr>
            <a:r>
              <a:rPr lang="en-US"/>
              <a:t>So_v(ocn)</a:t>
            </a:r>
            <a:endParaRPr/>
          </a:p>
          <a:p>
            <a:pPr indent="0" lvl="0" marL="0" rtl="0" algn="l">
              <a:spcBef>
                <a:spcPts val="0"/>
              </a:spcBef>
              <a:spcAft>
                <a:spcPts val="0"/>
              </a:spcAft>
              <a:buNone/>
            </a:pPr>
            <a:r>
              <a:t/>
            </a:r>
            <a:endParaRPr b="1">
              <a:solidFill>
                <a:schemeClr val="dk2"/>
              </a:solidFill>
            </a:endParaRPr>
          </a:p>
        </p:txBody>
      </p:sp>
      <p:sp>
        <p:nvSpPr>
          <p:cNvPr id="127" name="Google Shape;127;g2ed142fe7cf_0_30"/>
          <p:cNvSpPr txBox="1"/>
          <p:nvPr/>
        </p:nvSpPr>
        <p:spPr>
          <a:xfrm>
            <a:off x="365760" y="4693920"/>
            <a:ext cx="3171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1400" u="none" cap="none" strike="noStrike">
                <a:solidFill>
                  <a:srgbClr val="7F7F7F"/>
                </a:solidFill>
                <a:latin typeface="Arial"/>
                <a:ea typeface="Arial"/>
                <a:cs typeface="Arial"/>
                <a:sym typeface="Arial"/>
              </a:rPr>
              <a:t>NOAA/NOS’ Office of Coast Survey</a:t>
            </a:r>
            <a:endParaRPr/>
          </a:p>
        </p:txBody>
      </p:sp>
      <p:sp>
        <p:nvSpPr>
          <p:cNvPr id="128" name="Google Shape;128;g2ed142fe7cf_0_30"/>
          <p:cNvSpPr txBox="1"/>
          <p:nvPr/>
        </p:nvSpPr>
        <p:spPr>
          <a:xfrm>
            <a:off x="6841620" y="4823540"/>
            <a:ext cx="20586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Contact: </a:t>
            </a:r>
            <a:r>
              <a:rPr b="0" i="0" lang="en-US" sz="1000" u="none" cap="none" strike="noStrike">
                <a:solidFill>
                  <a:srgbClr val="0070C0"/>
                </a:solidFill>
                <a:latin typeface="Arial"/>
                <a:ea typeface="Arial"/>
                <a:cs typeface="Arial"/>
                <a:sym typeface="Arial"/>
              </a:rPr>
              <a:t>Yunfang.sun@noaa.gov</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5"/>
          <p:cNvPicPr preferRelativeResize="0"/>
          <p:nvPr/>
        </p:nvPicPr>
        <p:blipFill rotWithShape="1">
          <a:blip r:embed="rId3">
            <a:alphaModFix/>
          </a:blip>
          <a:srcRect b="0" l="0" r="0" t="0"/>
          <a:stretch/>
        </p:blipFill>
        <p:spPr>
          <a:xfrm>
            <a:off x="4500397" y="1318650"/>
            <a:ext cx="4230991" cy="2780017"/>
          </a:xfrm>
          <a:prstGeom prst="rect">
            <a:avLst/>
          </a:prstGeom>
          <a:noFill/>
          <a:ln>
            <a:noFill/>
          </a:ln>
        </p:spPr>
      </p:pic>
      <p:sp>
        <p:nvSpPr>
          <p:cNvPr id="134" name="Google Shape;134;p5"/>
          <p:cNvSpPr txBox="1"/>
          <p:nvPr>
            <p:ph type="title"/>
          </p:nvPr>
        </p:nvSpPr>
        <p:spPr>
          <a:xfrm>
            <a:off x="727800" y="503775"/>
            <a:ext cx="76884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Tropical Storm (Hurricane Ian, 2022)</a:t>
            </a:r>
            <a:endParaRPr/>
          </a:p>
        </p:txBody>
      </p:sp>
      <p:sp>
        <p:nvSpPr>
          <p:cNvPr id="135" name="Google Shape;135;p5"/>
          <p:cNvSpPr txBox="1"/>
          <p:nvPr>
            <p:ph idx="1" type="body"/>
          </p:nvPr>
        </p:nvSpPr>
        <p:spPr>
          <a:xfrm>
            <a:off x="365750" y="1318650"/>
            <a:ext cx="3774300" cy="3148500"/>
          </a:xfrm>
          <a:prstGeom prst="rect">
            <a:avLst/>
          </a:prstGeom>
          <a:noFill/>
          <a:ln>
            <a:noFill/>
          </a:ln>
        </p:spPr>
        <p:txBody>
          <a:bodyPr anchorCtr="0" anchor="t" bIns="91425" lIns="91425" spcFirstLastPara="1" rIns="91425" wrap="square" tIns="91425">
            <a:normAutofit fontScale="92500" lnSpcReduction="20000"/>
          </a:bodyPr>
          <a:lstStyle/>
          <a:p>
            <a:pPr indent="0" lvl="0" marL="0" rtl="0" algn="l">
              <a:lnSpc>
                <a:spcPct val="115000"/>
              </a:lnSpc>
              <a:spcBef>
                <a:spcPts val="0"/>
              </a:spcBef>
              <a:spcAft>
                <a:spcPts val="0"/>
              </a:spcAft>
              <a:buNone/>
            </a:pPr>
            <a:r>
              <a:rPr lang="en-US"/>
              <a:t>A tropical storm is a swiftly rotating meteorological phenomenon featuring a central low-pressure system, a closed atmospheric circulation at lower levels, robust winds, and an orderly configuration of thunderstorms that yield substantial precipitation and squalls.</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US"/>
              <a:t>Hurricane Ian originated from the coast off west Africa, moved northwestward through the Caribbean Sea. Upon entering the Gulf of Mexico, it landed in southwest Florida on September 28, 2022, with peak marine winds reaching up to 72 m/s (161 mph). Storm surge heights exceeded 2.1 m in Fort Myers and approximately 4 m in Fort Myers Beach. After traversing central Florida, it returned offshore into the Atlantic and made its final landfall in South Carolina. </a:t>
            </a:r>
            <a:endParaRPr/>
          </a:p>
        </p:txBody>
      </p:sp>
      <p:sp>
        <p:nvSpPr>
          <p:cNvPr id="136" name="Google Shape;136;p5"/>
          <p:cNvSpPr txBox="1"/>
          <p:nvPr>
            <p:ph idx="2" type="body"/>
          </p:nvPr>
        </p:nvSpPr>
        <p:spPr>
          <a:xfrm>
            <a:off x="6080761" y="1410837"/>
            <a:ext cx="2712720" cy="1751463"/>
          </a:xfrm>
          <a:prstGeom prst="rect">
            <a:avLst/>
          </a:prstGeom>
          <a:noFill/>
          <a:ln>
            <a:noFill/>
          </a:ln>
        </p:spPr>
        <p:txBody>
          <a:bodyPr anchorCtr="0" anchor="t" bIns="91425" lIns="91425" spcFirstLastPara="1" rIns="91425" wrap="square" tIns="91425">
            <a:normAutofit lnSpcReduction="20000"/>
          </a:bodyPr>
          <a:lstStyle/>
          <a:p>
            <a:pPr indent="-311150" lvl="0" marL="457200" rtl="0" algn="l">
              <a:lnSpc>
                <a:spcPct val="115000"/>
              </a:lnSpc>
              <a:spcBef>
                <a:spcPts val="0"/>
              </a:spcBef>
              <a:spcAft>
                <a:spcPts val="0"/>
              </a:spcAft>
              <a:buSzPts val="1300"/>
              <a:buChar char="●"/>
            </a:pPr>
            <a:r>
              <a:rPr lang="en-US">
                <a:solidFill>
                  <a:srgbClr val="FFFF00"/>
                </a:solidFill>
              </a:rPr>
              <a:t>Hurricane Ian 2022 was classified as a Category 5 Atlantic hurricane, resulting in significant wind damage and flooding, becoming one of the most costly natural disasters on record.</a:t>
            </a:r>
            <a:endParaRPr/>
          </a:p>
          <a:p>
            <a:pPr indent="-228600" lvl="0" marL="457200" rtl="0" algn="l">
              <a:lnSpc>
                <a:spcPct val="115000"/>
              </a:lnSpc>
              <a:spcBef>
                <a:spcPts val="0"/>
              </a:spcBef>
              <a:spcAft>
                <a:spcPts val="0"/>
              </a:spcAft>
              <a:buSzPts val="1300"/>
              <a:buNone/>
            </a:pPr>
            <a:r>
              <a:t/>
            </a:r>
            <a:endParaRPr/>
          </a:p>
        </p:txBody>
      </p:sp>
      <p:sp>
        <p:nvSpPr>
          <p:cNvPr id="137" name="Google Shape;137;p5"/>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id="138" name="Google Shape;138;p5"/>
          <p:cNvPicPr preferRelativeResize="0"/>
          <p:nvPr/>
        </p:nvPicPr>
        <p:blipFill rotWithShape="1">
          <a:blip r:embed="rId4">
            <a:alphaModFix/>
          </a:blip>
          <a:srcRect b="0" l="0" r="0" t="0"/>
          <a:stretch/>
        </p:blipFill>
        <p:spPr>
          <a:xfrm>
            <a:off x="8054272" y="0"/>
            <a:ext cx="1089728" cy="1076816"/>
          </a:xfrm>
          <a:prstGeom prst="rect">
            <a:avLst/>
          </a:prstGeom>
          <a:noFill/>
          <a:ln>
            <a:noFill/>
          </a:ln>
        </p:spPr>
      </p:pic>
      <p:sp>
        <p:nvSpPr>
          <p:cNvPr id="139" name="Google Shape;139;p5"/>
          <p:cNvSpPr txBox="1"/>
          <p:nvPr/>
        </p:nvSpPr>
        <p:spPr>
          <a:xfrm>
            <a:off x="365760" y="4693920"/>
            <a:ext cx="317106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1400" u="none" cap="none" strike="noStrike">
                <a:solidFill>
                  <a:srgbClr val="7F7F7F"/>
                </a:solidFill>
                <a:latin typeface="Arial"/>
                <a:ea typeface="Arial"/>
                <a:cs typeface="Arial"/>
                <a:sym typeface="Arial"/>
              </a:rPr>
              <a:t>NOAA/NOS’ Office of Coast Survey</a:t>
            </a:r>
            <a:endParaRPr/>
          </a:p>
        </p:txBody>
      </p:sp>
      <p:sp>
        <p:nvSpPr>
          <p:cNvPr id="140" name="Google Shape;140;p5"/>
          <p:cNvSpPr txBox="1"/>
          <p:nvPr/>
        </p:nvSpPr>
        <p:spPr>
          <a:xfrm>
            <a:off x="6841620" y="4823540"/>
            <a:ext cx="2058540"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Contact: </a:t>
            </a:r>
            <a:r>
              <a:rPr b="0" i="0" lang="en-US" sz="1000" u="none" cap="none" strike="noStrike">
                <a:solidFill>
                  <a:srgbClr val="0070C0"/>
                </a:solidFill>
                <a:latin typeface="Arial"/>
                <a:ea typeface="Arial"/>
                <a:cs typeface="Arial"/>
                <a:sym typeface="Arial"/>
              </a:rPr>
              <a:t>Yunfang.sun@noaa.gov</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6"/>
          <p:cNvSpPr txBox="1"/>
          <p:nvPr>
            <p:ph type="title"/>
          </p:nvPr>
        </p:nvSpPr>
        <p:spPr>
          <a:xfrm>
            <a:off x="727650" y="615305"/>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Numerical Experiments with UFS-Coastal</a:t>
            </a:r>
            <a:endParaRPr/>
          </a:p>
        </p:txBody>
      </p:sp>
      <p:pic>
        <p:nvPicPr>
          <p:cNvPr id="146" name="Google Shape;146;p6"/>
          <p:cNvPicPr preferRelativeResize="0"/>
          <p:nvPr/>
        </p:nvPicPr>
        <p:blipFill rotWithShape="1">
          <a:blip r:embed="rId3">
            <a:alphaModFix/>
          </a:blip>
          <a:srcRect b="0" l="0" r="0" t="0"/>
          <a:stretch/>
        </p:blipFill>
        <p:spPr>
          <a:xfrm>
            <a:off x="8054272" y="0"/>
            <a:ext cx="1089728" cy="1076816"/>
          </a:xfrm>
          <a:prstGeom prst="rect">
            <a:avLst/>
          </a:prstGeom>
          <a:noFill/>
          <a:ln>
            <a:noFill/>
          </a:ln>
        </p:spPr>
      </p:pic>
      <p:sp>
        <p:nvSpPr>
          <p:cNvPr id="147" name="Google Shape;147;p6"/>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
        <p:nvSpPr>
          <p:cNvPr id="148" name="Google Shape;148;p6"/>
          <p:cNvSpPr txBox="1"/>
          <p:nvPr/>
        </p:nvSpPr>
        <p:spPr>
          <a:xfrm>
            <a:off x="365760" y="4693920"/>
            <a:ext cx="317106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1400" u="none" cap="none" strike="noStrike">
                <a:solidFill>
                  <a:srgbClr val="7F7F7F"/>
                </a:solidFill>
                <a:latin typeface="Arial"/>
                <a:ea typeface="Arial"/>
                <a:cs typeface="Arial"/>
                <a:sym typeface="Arial"/>
              </a:rPr>
              <a:t>NOAA/NOS’ Office of Coast Survey</a:t>
            </a:r>
            <a:endParaRPr/>
          </a:p>
        </p:txBody>
      </p:sp>
      <p:sp>
        <p:nvSpPr>
          <p:cNvPr id="149" name="Google Shape;149;p6"/>
          <p:cNvSpPr txBox="1"/>
          <p:nvPr/>
        </p:nvSpPr>
        <p:spPr>
          <a:xfrm>
            <a:off x="6841620" y="4823540"/>
            <a:ext cx="2058540"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Contact: </a:t>
            </a:r>
            <a:r>
              <a:rPr b="0" i="0" lang="en-US" sz="1000" u="none" cap="none" strike="noStrike">
                <a:solidFill>
                  <a:srgbClr val="0070C0"/>
                </a:solidFill>
                <a:latin typeface="Arial"/>
                <a:ea typeface="Arial"/>
                <a:cs typeface="Arial"/>
                <a:sym typeface="Arial"/>
              </a:rPr>
              <a:t>Yunfang.sun@noaa.gov</a:t>
            </a:r>
            <a:endParaRPr/>
          </a:p>
        </p:txBody>
      </p:sp>
      <p:graphicFrame>
        <p:nvGraphicFramePr>
          <p:cNvPr id="150" name="Google Shape;150;p6"/>
          <p:cNvGraphicFramePr/>
          <p:nvPr/>
        </p:nvGraphicFramePr>
        <p:xfrm>
          <a:off x="545306" y="1389060"/>
          <a:ext cx="3000000" cy="3000000"/>
        </p:xfrm>
        <a:graphic>
          <a:graphicData uri="http://schemas.openxmlformats.org/drawingml/2006/table">
            <a:tbl>
              <a:tblPr bandRow="1" firstRow="1">
                <a:noFill/>
                <a:tableStyleId>{D23B9756-F549-4957-A89D-0CBF0D9AC3D3}</a:tableStyleId>
              </a:tblPr>
              <a:tblGrid>
                <a:gridCol w="2891550"/>
                <a:gridCol w="2768700"/>
              </a:tblGrid>
              <a:tr h="370850">
                <a:tc>
                  <a:txBody>
                    <a:bodyPr/>
                    <a:lstStyle/>
                    <a:p>
                      <a:pPr indent="0" lvl="0" marL="0" marR="0" rtl="0" algn="l">
                        <a:lnSpc>
                          <a:spcPct val="100000"/>
                        </a:lnSpc>
                        <a:spcBef>
                          <a:spcPts val="0"/>
                        </a:spcBef>
                        <a:spcAft>
                          <a:spcPts val="0"/>
                        </a:spcAft>
                        <a:buNone/>
                      </a:pPr>
                      <a:r>
                        <a:rPr lang="en-US" sz="1400" u="none" cap="none" strike="noStrike"/>
                        <a:t>ID</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UFS-Coastal test cases</a:t>
                      </a:r>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1: coastal_ian_sch</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SCH</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US" sz="1400" u="none" cap="none" strike="noStrike"/>
                        <a:t>2: coastal_ian_ww3</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WW3 </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US" sz="1400" u="none" cap="none" strike="noStrike"/>
                        <a:t>3: coastal_ian_ww3_obc</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WW3 (with obc)</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US" sz="1400" u="none" cap="none" strike="noStrike"/>
                        <a:t>4: coastal_ian_atm2sch</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ATM+SCH</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US" sz="1400" u="none" cap="none" strike="noStrike"/>
                        <a:t>5: coastal_ian_atm2ww3</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ATM+WW3</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US" sz="1400" u="none" cap="none" strike="noStrike"/>
                        <a:t>6: coastal_ian_atm2ww3_obc</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ATM+WW3 (with obc)</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US" sz="1400" u="none" cap="none" strike="noStrike"/>
                        <a:t>7: coastal_ian_atm2sch2ww3</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ATM+SCH+WW3</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US" sz="1400" u="none" cap="none" strike="noStrike"/>
                        <a:t>8: coastal_ian_atm2sch2ww3_obc</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ATM+SCH+WW3 (with obc)</a:t>
                      </a:r>
                      <a:endParaRPr/>
                    </a:p>
                  </a:txBody>
                  <a:tcPr marT="45725" marB="45725" marR="91450" marL="91450"/>
                </a:tc>
              </a:tr>
            </a:tbl>
          </a:graphicData>
        </a:graphic>
      </p:graphicFrame>
      <p:sp>
        <p:nvSpPr>
          <p:cNvPr id="151" name="Google Shape;151;p6"/>
          <p:cNvSpPr txBox="1"/>
          <p:nvPr/>
        </p:nvSpPr>
        <p:spPr>
          <a:xfrm>
            <a:off x="6093575" y="1718825"/>
            <a:ext cx="3050400" cy="2678100"/>
          </a:xfrm>
          <a:prstGeom prst="rect">
            <a:avLst/>
          </a:prstGeom>
          <a:noFill/>
          <a:ln>
            <a:noFill/>
          </a:ln>
        </p:spPr>
        <p:txBody>
          <a:bodyPr anchorCtr="0" anchor="t" bIns="45700" lIns="91425" spcFirstLastPara="1" rIns="91425" wrap="square" tIns="45700">
            <a:spAutoFit/>
          </a:bodyPr>
          <a:lstStyle/>
          <a:p>
            <a:pPr indent="-317500" lvl="0" marL="45720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Arial"/>
                <a:ea typeface="Arial"/>
                <a:cs typeface="Arial"/>
                <a:sym typeface="Arial"/>
              </a:rPr>
              <a:t>SCH</a:t>
            </a:r>
            <a:r>
              <a:rPr b="0" i="0" lang="en-US" sz="1400" u="none" cap="none" strike="noStrike">
                <a:solidFill>
                  <a:srgbClr val="000000"/>
                </a:solidFill>
                <a:latin typeface="Arial"/>
                <a:ea typeface="Arial"/>
                <a:cs typeface="Arial"/>
                <a:sym typeface="Arial"/>
              </a:rPr>
              <a:t>: Semi-implicit Cross-scale Hydroscience Integrated </a:t>
            </a:r>
            <a:r>
              <a:rPr lang="en-US"/>
              <a:t>System Model ( two-dimensional: depth-averaged)</a:t>
            </a:r>
            <a:endParaRPr/>
          </a:p>
          <a:p>
            <a:pPr indent="-317500" lvl="0" marL="45720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Arial"/>
                <a:ea typeface="Arial"/>
                <a:cs typeface="Arial"/>
                <a:sym typeface="Arial"/>
              </a:rPr>
              <a:t>WW3</a:t>
            </a:r>
            <a:r>
              <a:rPr b="0" i="0" lang="en-US" sz="1400" u="none" cap="none" strike="noStrike">
                <a:solidFill>
                  <a:srgbClr val="000000"/>
                </a:solidFill>
                <a:latin typeface="Arial"/>
                <a:ea typeface="Arial"/>
                <a:cs typeface="Arial"/>
                <a:sym typeface="Arial"/>
              </a:rPr>
              <a:t>: WAVEWATCH III</a:t>
            </a:r>
            <a:endParaRPr/>
          </a:p>
          <a:p>
            <a:pPr indent="-317500" lvl="0" marL="457200" marR="0" rtl="0" algn="l">
              <a:lnSpc>
                <a:spcPct val="100000"/>
              </a:lnSpc>
              <a:spcBef>
                <a:spcPts val="0"/>
              </a:spcBef>
              <a:spcAft>
                <a:spcPts val="0"/>
              </a:spcAft>
              <a:buSzPts val="1400"/>
              <a:buChar char="●"/>
            </a:pPr>
            <a:r>
              <a:rPr b="1" i="0" lang="en-US" sz="1400" u="none" cap="none" strike="noStrike">
                <a:solidFill>
                  <a:srgbClr val="000000"/>
                </a:solidFill>
                <a:latin typeface="Arial"/>
                <a:ea typeface="Arial"/>
                <a:cs typeface="Arial"/>
                <a:sym typeface="Arial"/>
              </a:rPr>
              <a:t>ATM</a:t>
            </a:r>
            <a:r>
              <a:rPr b="0" i="0" lang="en-US" sz="1400" u="none" cap="none" strike="noStrike">
                <a:solidFill>
                  <a:srgbClr val="000000"/>
                </a:solidFill>
                <a:latin typeface="Arial"/>
                <a:ea typeface="Arial"/>
                <a:cs typeface="Arial"/>
                <a:sym typeface="Arial"/>
              </a:rPr>
              <a:t>: </a:t>
            </a:r>
            <a:r>
              <a:rPr lang="en-US"/>
              <a:t>Atmospheric</a:t>
            </a:r>
            <a:r>
              <a:rPr b="0" i="0" lang="en-US" sz="1400" u="none" cap="none" strike="noStrike">
                <a:solidFill>
                  <a:srgbClr val="000000"/>
                </a:solidFill>
                <a:latin typeface="Arial"/>
                <a:ea typeface="Arial"/>
                <a:cs typeface="Arial"/>
                <a:sym typeface="Arial"/>
              </a:rPr>
              <a:t> forcing (ERA5 here,  the fifth generation ECMWF reanalysis)</a:t>
            </a:r>
            <a:endParaRPr/>
          </a:p>
          <a:p>
            <a:pPr indent="-317500" lvl="0" marL="457200" marR="0" rtl="0" algn="l">
              <a:lnSpc>
                <a:spcPct val="100000"/>
              </a:lnSpc>
              <a:spcBef>
                <a:spcPts val="0"/>
              </a:spcBef>
              <a:spcAft>
                <a:spcPts val="0"/>
              </a:spcAft>
              <a:buSzPts val="1400"/>
              <a:buChar char="●"/>
            </a:pPr>
            <a:r>
              <a:rPr b="1" i="0" lang="en-US" sz="1400" u="none" cap="none" strike="noStrike">
                <a:solidFill>
                  <a:srgbClr val="000000"/>
                </a:solidFill>
                <a:latin typeface="Arial"/>
                <a:ea typeface="Arial"/>
                <a:cs typeface="Arial"/>
                <a:sym typeface="Arial"/>
              </a:rPr>
              <a:t>O</a:t>
            </a:r>
            <a:r>
              <a:rPr b="1" lang="en-US"/>
              <a:t>BC</a:t>
            </a:r>
            <a:r>
              <a:rPr b="0" i="0" lang="en-US" sz="1400" u="none" cap="none" strike="noStrike">
                <a:solidFill>
                  <a:srgbClr val="000000"/>
                </a:solidFill>
                <a:latin typeface="Arial"/>
                <a:ea typeface="Arial"/>
                <a:cs typeface="Arial"/>
                <a:sym typeface="Arial"/>
              </a:rPr>
              <a:t>: open boundary condition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7"/>
          <p:cNvPicPr preferRelativeResize="0"/>
          <p:nvPr/>
        </p:nvPicPr>
        <p:blipFill rotWithShape="1">
          <a:blip r:embed="rId3">
            <a:alphaModFix/>
          </a:blip>
          <a:srcRect b="0" l="0" r="0" t="0"/>
          <a:stretch/>
        </p:blipFill>
        <p:spPr>
          <a:xfrm>
            <a:off x="500856" y="1091840"/>
            <a:ext cx="3566469" cy="3542082"/>
          </a:xfrm>
          <a:prstGeom prst="rect">
            <a:avLst/>
          </a:prstGeom>
          <a:noFill/>
          <a:ln>
            <a:noFill/>
          </a:ln>
        </p:spPr>
      </p:pic>
      <p:sp>
        <p:nvSpPr>
          <p:cNvPr id="157" name="Google Shape;157;p7"/>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
        <p:nvSpPr>
          <p:cNvPr id="158" name="Google Shape;158;p7"/>
          <p:cNvSpPr txBox="1"/>
          <p:nvPr>
            <p:ph type="title"/>
          </p:nvPr>
        </p:nvSpPr>
        <p:spPr>
          <a:xfrm>
            <a:off x="729450" y="556650"/>
            <a:ext cx="76884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SCHISM computational domain</a:t>
            </a:r>
            <a:endParaRPr/>
          </a:p>
        </p:txBody>
      </p:sp>
      <p:sp>
        <p:nvSpPr>
          <p:cNvPr id="159" name="Google Shape;159;p7"/>
          <p:cNvSpPr txBox="1"/>
          <p:nvPr/>
        </p:nvSpPr>
        <p:spPr>
          <a:xfrm>
            <a:off x="6841620" y="4823540"/>
            <a:ext cx="2058540"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Contact: </a:t>
            </a:r>
            <a:r>
              <a:rPr b="0" i="0" lang="en-US" sz="1000" u="none" cap="none" strike="noStrike">
                <a:solidFill>
                  <a:srgbClr val="0070C0"/>
                </a:solidFill>
                <a:latin typeface="Arial"/>
                <a:ea typeface="Arial"/>
                <a:cs typeface="Arial"/>
                <a:sym typeface="Arial"/>
              </a:rPr>
              <a:t>Yunfang.sun@noaa.gov</a:t>
            </a:r>
            <a:endParaRPr/>
          </a:p>
        </p:txBody>
      </p:sp>
      <p:sp>
        <p:nvSpPr>
          <p:cNvPr id="160" name="Google Shape;160;p7"/>
          <p:cNvSpPr txBox="1"/>
          <p:nvPr/>
        </p:nvSpPr>
        <p:spPr>
          <a:xfrm>
            <a:off x="365760" y="4693920"/>
            <a:ext cx="317106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1400" u="none" cap="none" strike="noStrike">
                <a:solidFill>
                  <a:srgbClr val="7F7F7F"/>
                </a:solidFill>
                <a:latin typeface="Arial"/>
                <a:ea typeface="Arial"/>
                <a:cs typeface="Arial"/>
                <a:sym typeface="Arial"/>
              </a:rPr>
              <a:t>NOAA/NOS’ Office of Coast Survey</a:t>
            </a:r>
            <a:endParaRPr/>
          </a:p>
        </p:txBody>
      </p:sp>
      <p:sp>
        <p:nvSpPr>
          <p:cNvPr id="161" name="Google Shape;161;p7"/>
          <p:cNvSpPr txBox="1"/>
          <p:nvPr/>
        </p:nvSpPr>
        <p:spPr>
          <a:xfrm>
            <a:off x="1630680" y="1496940"/>
            <a:ext cx="1090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Bathymetry</a:t>
            </a:r>
            <a:endParaRPr/>
          </a:p>
        </p:txBody>
      </p:sp>
      <p:grpSp>
        <p:nvGrpSpPr>
          <p:cNvPr id="162" name="Google Shape;162;p7"/>
          <p:cNvGrpSpPr/>
          <p:nvPr/>
        </p:nvGrpSpPr>
        <p:grpSpPr>
          <a:xfrm>
            <a:off x="3964011" y="1168050"/>
            <a:ext cx="3084362" cy="3144938"/>
            <a:chOff x="4649811" y="1168050"/>
            <a:chExt cx="3084362" cy="3144938"/>
          </a:xfrm>
        </p:grpSpPr>
        <p:pic>
          <p:nvPicPr>
            <p:cNvPr id="163" name="Google Shape;163;p7"/>
            <p:cNvPicPr preferRelativeResize="0"/>
            <p:nvPr/>
          </p:nvPicPr>
          <p:blipFill rotWithShape="1">
            <a:blip r:embed="rId4">
              <a:alphaModFix/>
            </a:blip>
            <a:srcRect b="0" l="0" r="0" t="0"/>
            <a:stretch/>
          </p:blipFill>
          <p:spPr>
            <a:xfrm>
              <a:off x="4649811" y="1168050"/>
              <a:ext cx="3084362" cy="3144938"/>
            </a:xfrm>
            <a:prstGeom prst="rect">
              <a:avLst/>
            </a:prstGeom>
            <a:noFill/>
            <a:ln>
              <a:noFill/>
            </a:ln>
          </p:spPr>
        </p:pic>
        <p:sp>
          <p:nvSpPr>
            <p:cNvPr id="164" name="Google Shape;164;p7"/>
            <p:cNvSpPr txBox="1"/>
            <p:nvPr/>
          </p:nvSpPr>
          <p:spPr>
            <a:xfrm>
              <a:off x="6118860" y="1974019"/>
              <a:ext cx="12588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Hurricane Ian</a:t>
              </a:r>
              <a:endParaRPr/>
            </a:p>
          </p:txBody>
        </p:sp>
      </p:grpSp>
      <p:pic>
        <p:nvPicPr>
          <p:cNvPr id="165" name="Google Shape;165;p7"/>
          <p:cNvPicPr preferRelativeResize="0"/>
          <p:nvPr/>
        </p:nvPicPr>
        <p:blipFill rotWithShape="1">
          <a:blip r:embed="rId5">
            <a:alphaModFix/>
          </a:blip>
          <a:srcRect b="0" l="0" r="0" t="0"/>
          <a:stretch/>
        </p:blipFill>
        <p:spPr>
          <a:xfrm>
            <a:off x="8054272" y="0"/>
            <a:ext cx="1089728" cy="1076816"/>
          </a:xfrm>
          <a:prstGeom prst="rect">
            <a:avLst/>
          </a:prstGeom>
          <a:noFill/>
          <a:ln>
            <a:noFill/>
          </a:ln>
        </p:spPr>
      </p:pic>
      <p:sp>
        <p:nvSpPr>
          <p:cNvPr id="166" name="Google Shape;166;p7"/>
          <p:cNvSpPr txBox="1"/>
          <p:nvPr/>
        </p:nvSpPr>
        <p:spPr>
          <a:xfrm>
            <a:off x="7238025" y="1652625"/>
            <a:ext cx="1926600" cy="1339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US" sz="1200">
                <a:solidFill>
                  <a:schemeClr val="dk2"/>
                </a:solidFill>
              </a:rPr>
              <a:t>Mesh Resolution: 1-20km</a:t>
            </a:r>
            <a:endParaRPr sz="1300">
              <a:solidFill>
                <a:schemeClr val="accent1"/>
              </a:solidFill>
              <a:latin typeface="Lato"/>
              <a:ea typeface="Lato"/>
              <a:cs typeface="Lato"/>
              <a:sym typeface="Lato"/>
            </a:endParaRPr>
          </a:p>
          <a:p>
            <a:pPr indent="0" lvl="0" marL="0" rtl="0" algn="l">
              <a:spcBef>
                <a:spcPts val="0"/>
              </a:spcBef>
              <a:spcAft>
                <a:spcPts val="0"/>
              </a:spcAft>
              <a:buClr>
                <a:srgbClr val="000000"/>
              </a:buClr>
              <a:buFont typeface="Arial"/>
              <a:buNone/>
            </a:pPr>
            <a:r>
              <a:rPr lang="en-US" sz="1200">
                <a:solidFill>
                  <a:schemeClr val="dk2"/>
                </a:solidFill>
              </a:rPr>
              <a:t>557481 nodes</a:t>
            </a:r>
            <a:endParaRPr sz="1200">
              <a:solidFill>
                <a:schemeClr val="dk2"/>
              </a:solidFill>
            </a:endParaRPr>
          </a:p>
          <a:p>
            <a:pPr indent="0" lvl="0" marL="0" rtl="0" algn="l">
              <a:spcBef>
                <a:spcPts val="0"/>
              </a:spcBef>
              <a:spcAft>
                <a:spcPts val="0"/>
              </a:spcAft>
              <a:buClr>
                <a:srgbClr val="000000"/>
              </a:buClr>
              <a:buFont typeface="Arial"/>
              <a:buNone/>
            </a:pPr>
            <a:r>
              <a:rPr lang="en-US" sz="1200">
                <a:solidFill>
                  <a:schemeClr val="dk2"/>
                </a:solidFill>
              </a:rPr>
              <a:t>1070195 cells</a:t>
            </a:r>
            <a:endParaRPr sz="1300">
              <a:solidFill>
                <a:schemeClr val="accent1"/>
              </a:solidFill>
              <a:latin typeface="Lato"/>
              <a:ea typeface="Lato"/>
              <a:cs typeface="Lato"/>
              <a:sym typeface="Lato"/>
            </a:endParaRPr>
          </a:p>
          <a:p>
            <a:pPr indent="0" lvl="0" marL="0" rtl="0" algn="l">
              <a:spcBef>
                <a:spcPts val="0"/>
              </a:spcBef>
              <a:spcAft>
                <a:spcPts val="0"/>
              </a:spcAft>
              <a:buNone/>
            </a:pPr>
            <a:r>
              <a:t/>
            </a:r>
            <a:endParaRPr sz="1300">
              <a:solidFill>
                <a:schemeClr val="accent1"/>
              </a:solidFill>
              <a:latin typeface="Lato"/>
              <a:ea typeface="Lato"/>
              <a:cs typeface="Lato"/>
              <a:sym typeface="Lato"/>
            </a:endParaRPr>
          </a:p>
          <a:p>
            <a:pPr indent="0" lvl="0" marL="0" rtl="0" algn="l">
              <a:spcBef>
                <a:spcPts val="0"/>
              </a:spcBef>
              <a:spcAft>
                <a:spcPts val="0"/>
              </a:spcAft>
              <a:buNone/>
            </a:pPr>
            <a:r>
              <a:t/>
            </a:r>
            <a:endParaRPr sz="1300">
              <a:solidFill>
                <a:schemeClr val="accent1"/>
              </a:solidFill>
              <a:latin typeface="Lato"/>
              <a:ea typeface="Lato"/>
              <a:cs typeface="Lato"/>
              <a:sym typeface="Lato"/>
            </a:endParaRPr>
          </a:p>
          <a:p>
            <a:pPr indent="0" lvl="0" marL="0" rtl="0" algn="l">
              <a:spcBef>
                <a:spcPts val="0"/>
              </a:spcBef>
              <a:spcAft>
                <a:spcPts val="0"/>
              </a:spcAft>
              <a:buNone/>
            </a:pPr>
            <a:r>
              <a:t/>
            </a:r>
            <a:endParaRPr sz="1300">
              <a:solidFill>
                <a:schemeClr val="accent1"/>
              </a:solidFill>
              <a:latin typeface="Lato"/>
              <a:ea typeface="Lato"/>
              <a:cs typeface="Lato"/>
              <a:sym typeface="Lato"/>
            </a:endParaRPr>
          </a:p>
        </p:txBody>
      </p:sp>
      <p:pic>
        <p:nvPicPr>
          <p:cNvPr id="167" name="Google Shape;167;p7"/>
          <p:cNvPicPr preferRelativeResize="0"/>
          <p:nvPr/>
        </p:nvPicPr>
        <p:blipFill>
          <a:blip r:embed="rId6">
            <a:alphaModFix/>
          </a:blip>
          <a:stretch>
            <a:fillRect/>
          </a:stretch>
        </p:blipFill>
        <p:spPr>
          <a:xfrm>
            <a:off x="7238025" y="2383112"/>
            <a:ext cx="1846975" cy="1664762"/>
          </a:xfrm>
          <a:prstGeom prst="rect">
            <a:avLst/>
          </a:prstGeom>
          <a:noFill/>
          <a:ln>
            <a:noFill/>
          </a:ln>
        </p:spPr>
      </p:pic>
      <p:sp>
        <p:nvSpPr>
          <p:cNvPr id="168" name="Google Shape;168;p7"/>
          <p:cNvSpPr txBox="1"/>
          <p:nvPr/>
        </p:nvSpPr>
        <p:spPr>
          <a:xfrm>
            <a:off x="7344638" y="2495050"/>
            <a:ext cx="15555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300">
                <a:solidFill>
                  <a:schemeClr val="accent1"/>
                </a:solidFill>
                <a:latin typeface="Lato"/>
                <a:ea typeface="Lato"/>
                <a:cs typeface="Lato"/>
                <a:sym typeface="Lato"/>
              </a:rPr>
              <a:t>Mesh size</a:t>
            </a:r>
            <a:endParaRPr sz="1300">
              <a:solidFill>
                <a:schemeClr val="accent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8"/>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id="174" name="Google Shape;174;p8"/>
          <p:cNvPicPr preferRelativeResize="0"/>
          <p:nvPr/>
        </p:nvPicPr>
        <p:blipFill rotWithShape="1">
          <a:blip r:embed="rId3">
            <a:alphaModFix/>
          </a:blip>
          <a:srcRect b="0" l="0" r="0" t="0"/>
          <a:stretch/>
        </p:blipFill>
        <p:spPr>
          <a:xfrm>
            <a:off x="725850" y="1500245"/>
            <a:ext cx="2865559" cy="2836805"/>
          </a:xfrm>
          <a:prstGeom prst="rect">
            <a:avLst/>
          </a:prstGeom>
          <a:noFill/>
          <a:ln>
            <a:noFill/>
          </a:ln>
        </p:spPr>
      </p:pic>
      <p:sp>
        <p:nvSpPr>
          <p:cNvPr id="175" name="Google Shape;175;p8"/>
          <p:cNvSpPr txBox="1"/>
          <p:nvPr>
            <p:ph idx="1" type="body"/>
          </p:nvPr>
        </p:nvSpPr>
        <p:spPr>
          <a:xfrm>
            <a:off x="5059680" y="1583575"/>
            <a:ext cx="2962200" cy="2261100"/>
          </a:xfrm>
          <a:prstGeom prst="rect">
            <a:avLst/>
          </a:prstGeom>
          <a:noFill/>
          <a:ln>
            <a:noFill/>
          </a:ln>
        </p:spPr>
        <p:txBody>
          <a:bodyPr anchorCtr="0" anchor="t" bIns="91425" lIns="91425" spcFirstLastPara="1" rIns="91425" wrap="square" tIns="91425">
            <a:normAutofit/>
          </a:bodyPr>
          <a:lstStyle/>
          <a:p>
            <a:pPr indent="-311150" lvl="0" marL="457200" rtl="0" algn="l">
              <a:lnSpc>
                <a:spcPct val="115000"/>
              </a:lnSpc>
              <a:spcBef>
                <a:spcPts val="0"/>
              </a:spcBef>
              <a:spcAft>
                <a:spcPts val="0"/>
              </a:spcAft>
              <a:buSzPts val="1300"/>
              <a:buChar char="●"/>
            </a:pPr>
            <a:r>
              <a:rPr lang="en-US">
                <a:solidFill>
                  <a:srgbClr val="FF0000"/>
                </a:solidFill>
              </a:rPr>
              <a:t>Global WW3 domain</a:t>
            </a:r>
            <a:endParaRPr/>
          </a:p>
        </p:txBody>
      </p:sp>
      <p:sp>
        <p:nvSpPr>
          <p:cNvPr id="176" name="Google Shape;176;p8"/>
          <p:cNvSpPr txBox="1"/>
          <p:nvPr/>
        </p:nvSpPr>
        <p:spPr>
          <a:xfrm>
            <a:off x="5578900" y="3844675"/>
            <a:ext cx="25218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1200">
                <a:solidFill>
                  <a:schemeClr val="dk2"/>
                </a:solidFill>
              </a:rPr>
              <a:t>Global Stand-alone WW3 nodes </a:t>
            </a:r>
            <a:r>
              <a:rPr lang="en-US" sz="1200">
                <a:solidFill>
                  <a:schemeClr val="dk2"/>
                </a:solidFill>
              </a:rPr>
              <a:t>(655113 nodes, 1290999 cells) </a:t>
            </a:r>
            <a:r>
              <a:rPr lang="en-US" sz="1200">
                <a:solidFill>
                  <a:schemeClr val="dk2"/>
                </a:solidFill>
              </a:rPr>
              <a:t>and bathymetry (provide the 50 spectra bin in 36 directions in the 348 Atlantic WW3 boundary nodes)</a:t>
            </a:r>
            <a:endParaRPr sz="1200">
              <a:solidFill>
                <a:schemeClr val="dk2"/>
              </a:solidFill>
            </a:endParaRPr>
          </a:p>
        </p:txBody>
      </p:sp>
      <p:grpSp>
        <p:nvGrpSpPr>
          <p:cNvPr id="177" name="Google Shape;177;p8"/>
          <p:cNvGrpSpPr/>
          <p:nvPr/>
        </p:nvGrpSpPr>
        <p:grpSpPr>
          <a:xfrm>
            <a:off x="3812178" y="994445"/>
            <a:ext cx="4935687" cy="2921511"/>
            <a:chOff x="3964525" y="1421775"/>
            <a:chExt cx="4571773" cy="2703601"/>
          </a:xfrm>
        </p:grpSpPr>
        <p:pic>
          <p:nvPicPr>
            <p:cNvPr id="178" name="Google Shape;178;p8"/>
            <p:cNvPicPr preferRelativeResize="0"/>
            <p:nvPr/>
          </p:nvPicPr>
          <p:blipFill rotWithShape="1">
            <a:blip r:embed="rId4">
              <a:alphaModFix/>
            </a:blip>
            <a:srcRect b="5490" l="0" r="0" t="0"/>
            <a:stretch/>
          </p:blipFill>
          <p:spPr>
            <a:xfrm>
              <a:off x="3964525" y="1421775"/>
              <a:ext cx="4571773" cy="2703601"/>
            </a:xfrm>
            <a:prstGeom prst="rect">
              <a:avLst/>
            </a:prstGeom>
            <a:noFill/>
            <a:ln>
              <a:noFill/>
            </a:ln>
          </p:spPr>
        </p:pic>
        <p:sp>
          <p:nvSpPr>
            <p:cNvPr id="179" name="Google Shape;179;p8"/>
            <p:cNvSpPr/>
            <p:nvPr/>
          </p:nvSpPr>
          <p:spPr>
            <a:xfrm>
              <a:off x="5279875" y="2370225"/>
              <a:ext cx="465600" cy="497400"/>
            </a:xfrm>
            <a:prstGeom prst="rect">
              <a:avLst/>
            </a:prstGeom>
            <a:noFill/>
            <a:ln cap="flat" cmpd="sng" w="25400">
              <a:solidFill>
                <a:srgbClr val="FF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cxnSp>
          <p:nvCxnSpPr>
            <p:cNvPr id="180" name="Google Shape;180;p8"/>
            <p:cNvCxnSpPr>
              <a:stCxn id="179" idx="2"/>
            </p:cNvCxnSpPr>
            <p:nvPr/>
          </p:nvCxnSpPr>
          <p:spPr>
            <a:xfrm flipH="1">
              <a:off x="4975975" y="2867625"/>
              <a:ext cx="536700" cy="813000"/>
            </a:xfrm>
            <a:prstGeom prst="straightConnector1">
              <a:avLst/>
            </a:prstGeom>
            <a:noFill/>
            <a:ln cap="flat" cmpd="sng" w="38100">
              <a:solidFill>
                <a:srgbClr val="FFFF00"/>
              </a:solidFill>
              <a:prstDash val="solid"/>
              <a:round/>
              <a:headEnd len="sm" w="sm" type="none"/>
              <a:tailEnd len="med" w="med" type="triangle"/>
            </a:ln>
            <a:effectLst>
              <a:outerShdw blurRad="40000" rotWithShape="0" dir="5400000" dist="23000">
                <a:srgbClr val="000000">
                  <a:alpha val="34901"/>
                </a:srgbClr>
              </a:outerShdw>
            </a:effectLst>
          </p:spPr>
        </p:cxnSp>
      </p:grpSp>
      <p:sp>
        <p:nvSpPr>
          <p:cNvPr id="181" name="Google Shape;181;p8"/>
          <p:cNvSpPr txBox="1"/>
          <p:nvPr>
            <p:ph type="title"/>
          </p:nvPr>
        </p:nvSpPr>
        <p:spPr>
          <a:xfrm>
            <a:off x="725850" y="532026"/>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WW3 Domain and its open boundary</a:t>
            </a:r>
            <a:endParaRPr/>
          </a:p>
        </p:txBody>
      </p:sp>
      <p:sp>
        <p:nvSpPr>
          <p:cNvPr id="182" name="Google Shape;182;p8"/>
          <p:cNvSpPr txBox="1"/>
          <p:nvPr/>
        </p:nvSpPr>
        <p:spPr>
          <a:xfrm>
            <a:off x="6841620" y="4823540"/>
            <a:ext cx="2058540"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Contact: </a:t>
            </a:r>
            <a:r>
              <a:rPr b="0" i="0" lang="en-US" sz="1000" u="none" cap="none" strike="noStrike">
                <a:solidFill>
                  <a:srgbClr val="0070C0"/>
                </a:solidFill>
                <a:latin typeface="Arial"/>
                <a:ea typeface="Arial"/>
                <a:cs typeface="Arial"/>
                <a:sym typeface="Arial"/>
              </a:rPr>
              <a:t>Yunfang.sun@noaa.gov</a:t>
            </a:r>
            <a:endParaRPr/>
          </a:p>
        </p:txBody>
      </p:sp>
      <p:sp>
        <p:nvSpPr>
          <p:cNvPr id="183" name="Google Shape;183;p8"/>
          <p:cNvSpPr txBox="1"/>
          <p:nvPr/>
        </p:nvSpPr>
        <p:spPr>
          <a:xfrm>
            <a:off x="365760" y="4693920"/>
            <a:ext cx="317106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1400" u="none" cap="none" strike="noStrike">
                <a:solidFill>
                  <a:srgbClr val="7F7F7F"/>
                </a:solidFill>
                <a:latin typeface="Arial"/>
                <a:ea typeface="Arial"/>
                <a:cs typeface="Arial"/>
                <a:sym typeface="Arial"/>
              </a:rPr>
              <a:t>NOAA/NOS’ Office of Coast Survey</a:t>
            </a:r>
            <a:endParaRPr/>
          </a:p>
        </p:txBody>
      </p:sp>
      <p:sp>
        <p:nvSpPr>
          <p:cNvPr id="184" name="Google Shape;184;p8"/>
          <p:cNvSpPr txBox="1"/>
          <p:nvPr/>
        </p:nvSpPr>
        <p:spPr>
          <a:xfrm>
            <a:off x="997734" y="1581305"/>
            <a:ext cx="1317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1200">
                <a:solidFill>
                  <a:schemeClr val="dk2"/>
                </a:solidFill>
              </a:rPr>
              <a:t>WW3 mesh:</a:t>
            </a:r>
            <a:endParaRPr sz="1200">
              <a:solidFill>
                <a:schemeClr val="dk2"/>
              </a:solidFill>
            </a:endParaRPr>
          </a:p>
          <a:p>
            <a:pPr indent="0" lvl="0" marL="0" marR="0" rtl="0" algn="l">
              <a:lnSpc>
                <a:spcPct val="100000"/>
              </a:lnSpc>
              <a:spcBef>
                <a:spcPts val="0"/>
              </a:spcBef>
              <a:spcAft>
                <a:spcPts val="0"/>
              </a:spcAft>
              <a:buNone/>
            </a:pPr>
            <a:r>
              <a:rPr lang="en-US" sz="1200">
                <a:solidFill>
                  <a:schemeClr val="dk2"/>
                </a:solidFill>
              </a:rPr>
              <a:t>557481 nodes</a:t>
            </a:r>
            <a:endParaRPr sz="1200">
              <a:solidFill>
                <a:schemeClr val="dk2"/>
              </a:solidFill>
            </a:endParaRPr>
          </a:p>
          <a:p>
            <a:pPr indent="0" lvl="0" marL="0" marR="0" rtl="0" algn="l">
              <a:lnSpc>
                <a:spcPct val="100000"/>
              </a:lnSpc>
              <a:spcBef>
                <a:spcPts val="0"/>
              </a:spcBef>
              <a:spcAft>
                <a:spcPts val="0"/>
              </a:spcAft>
              <a:buNone/>
            </a:pPr>
            <a:r>
              <a:rPr lang="en-US" sz="1200">
                <a:solidFill>
                  <a:schemeClr val="dk2"/>
                </a:solidFill>
              </a:rPr>
              <a:t>1070195 cells</a:t>
            </a:r>
            <a:endParaRPr sz="1200">
              <a:solidFill>
                <a:schemeClr val="dk2"/>
              </a:solidFill>
            </a:endParaRPr>
          </a:p>
        </p:txBody>
      </p:sp>
      <p:pic>
        <p:nvPicPr>
          <p:cNvPr id="185" name="Google Shape;185;p8"/>
          <p:cNvPicPr preferRelativeResize="0"/>
          <p:nvPr/>
        </p:nvPicPr>
        <p:blipFill rotWithShape="1">
          <a:blip r:embed="rId5">
            <a:alphaModFix/>
          </a:blip>
          <a:srcRect b="0" l="0" r="0" t="0"/>
          <a:stretch/>
        </p:blipFill>
        <p:spPr>
          <a:xfrm>
            <a:off x="3850476" y="3468497"/>
            <a:ext cx="1656053" cy="1601243"/>
          </a:xfrm>
          <a:prstGeom prst="rect">
            <a:avLst/>
          </a:prstGeom>
          <a:noFill/>
          <a:ln>
            <a:noFill/>
          </a:ln>
        </p:spPr>
      </p:pic>
      <p:pic>
        <p:nvPicPr>
          <p:cNvPr id="186" name="Google Shape;186;p8"/>
          <p:cNvPicPr preferRelativeResize="0"/>
          <p:nvPr/>
        </p:nvPicPr>
        <p:blipFill rotWithShape="1">
          <a:blip r:embed="rId6">
            <a:alphaModFix/>
          </a:blip>
          <a:srcRect b="0" l="0" r="0" t="0"/>
          <a:stretch/>
        </p:blipFill>
        <p:spPr>
          <a:xfrm>
            <a:off x="8054272" y="0"/>
            <a:ext cx="1089728" cy="107681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145FA6"/>
      </a:accent2>
      <a:accent3>
        <a:srgbClr val="EE4238"/>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