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Arial Narrow"/>
      <p:regular r:id="rId19"/>
      <p:bold r:id="rId20"/>
      <p:italic r:id="rId21"/>
      <p:boldItalic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rialNarrow-bold.fntdata"/><Relationship Id="rId22" Type="http://schemas.openxmlformats.org/officeDocument/2006/relationships/font" Target="fonts/ArialNarrow-boldItalic.fntdata"/><Relationship Id="rId21" Type="http://schemas.openxmlformats.org/officeDocument/2006/relationships/font" Target="fonts/ArialNarrow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font" Target="fonts/ArialNarrow-regular.fntdata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1bb79fb27a_0_124:notes"/>
          <p:cNvSpPr/>
          <p:nvPr>
            <p:ph idx="2" type="sldImg"/>
          </p:nvPr>
        </p:nvSpPr>
        <p:spPr>
          <a:xfrm>
            <a:off x="-228575" y="381000"/>
            <a:ext cx="7315200" cy="41148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8" name="Google Shape;158;g21bb79fb27a_0_124:notes"/>
          <p:cNvSpPr txBox="1"/>
          <p:nvPr>
            <p:ph idx="1" type="body"/>
          </p:nvPr>
        </p:nvSpPr>
        <p:spPr>
          <a:xfrm>
            <a:off x="685800" y="4648204"/>
            <a:ext cx="5486400" cy="380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675" lIns="91425" spcFirstLastPara="1" rIns="91425" wrap="square" tIns="4567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Run of Show</a:t>
            </a:r>
            <a:endParaRPr/>
          </a:p>
          <a:p>
            <a:pPr indent="-285750" lvl="0" marL="4445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HFIP is a partnership between Research (OAR/AOML) and Operations (NOAA/NWS)</a:t>
            </a:r>
            <a:endParaRPr/>
          </a:p>
        </p:txBody>
      </p:sp>
      <p:sp>
        <p:nvSpPr>
          <p:cNvPr id="159" name="Google Shape;159;g21bb79fb27a_0_124:notes"/>
          <p:cNvSpPr txBox="1"/>
          <p:nvPr>
            <p:ph idx="12" type="sldNum"/>
          </p:nvPr>
        </p:nvSpPr>
        <p:spPr>
          <a:xfrm>
            <a:off x="3884612" y="8685213"/>
            <a:ext cx="29718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675" lIns="91425" spcFirstLastPara="1" rIns="91425" wrap="square" tIns="4567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ed1919a993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2ed1919a993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1bc2d93acf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1bc2d93acf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1bc461b140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1bc461b140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1bb79fb27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1bb79fb27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1bb79fb27a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1bb79fb27a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ea8d97e895_1_3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ea8d97e895_1_3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a8d97e895_1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a8d97e895_1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f7045922e21143b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f7045922e21143b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1bb79fb27a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1bb79fb27a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9837642b43_1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9837642b43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ed1919a99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ed1919a99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noaa.gov/" TargetMode="External"/><Relationship Id="rId3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sic" type="obj">
  <p:cSld name="OBJEC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1" name="Google Shape;31;p2"/>
          <p:cNvSpPr txBox="1"/>
          <p:nvPr>
            <p:ph idx="1" type="body"/>
          </p:nvPr>
        </p:nvSpPr>
        <p:spPr>
          <a:xfrm>
            <a:off x="752888" y="914400"/>
            <a:ext cx="79341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">
  <p:cSld name="3 Column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752888" y="914400"/>
            <a:ext cx="24477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9" name="Google Shape;69;p11"/>
          <p:cNvSpPr txBox="1"/>
          <p:nvPr>
            <p:ph idx="2" type="body"/>
          </p:nvPr>
        </p:nvSpPr>
        <p:spPr>
          <a:xfrm>
            <a:off x="6248400" y="914400"/>
            <a:ext cx="24477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3" type="body"/>
          </p:nvPr>
        </p:nvSpPr>
        <p:spPr>
          <a:xfrm>
            <a:off x="3500645" y="914400"/>
            <a:ext cx="24477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Column, 3 Pic">
  <p:cSld name="3 Column, 3 Pic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73" name="Google Shape;73;p12"/>
          <p:cNvSpPr/>
          <p:nvPr>
            <p:ph idx="2" type="pic"/>
          </p:nvPr>
        </p:nvSpPr>
        <p:spPr>
          <a:xfrm>
            <a:off x="762000" y="914400"/>
            <a:ext cx="24354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Google Shape;74;p12"/>
          <p:cNvSpPr/>
          <p:nvPr>
            <p:ph idx="3" type="pic"/>
          </p:nvPr>
        </p:nvSpPr>
        <p:spPr>
          <a:xfrm>
            <a:off x="3508162" y="914400"/>
            <a:ext cx="24354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12"/>
          <p:cNvSpPr/>
          <p:nvPr>
            <p:ph idx="4" type="pic"/>
          </p:nvPr>
        </p:nvSpPr>
        <p:spPr>
          <a:xfrm>
            <a:off x="6251362" y="914400"/>
            <a:ext cx="24354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>
            <a:off x="752888" y="2286000"/>
            <a:ext cx="24477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5" type="body"/>
          </p:nvPr>
        </p:nvSpPr>
        <p:spPr>
          <a:xfrm>
            <a:off x="6248400" y="2286000"/>
            <a:ext cx="24477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6" type="body"/>
          </p:nvPr>
        </p:nvSpPr>
        <p:spPr>
          <a:xfrm>
            <a:off x="3500645" y="2286000"/>
            <a:ext cx="24477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 Only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/>
          <p:nvPr>
            <p:ph type="title"/>
          </p:nvPr>
        </p:nvSpPr>
        <p:spPr>
          <a:xfrm>
            <a:off x="685800" y="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b="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1" name="Google Shape;81;p13"/>
          <p:cNvSpPr txBox="1"/>
          <p:nvPr>
            <p:ph idx="12" type="sldNum"/>
          </p:nvPr>
        </p:nvSpPr>
        <p:spPr>
          <a:xfrm>
            <a:off x="7070042" y="484455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 1" type="twoObj">
  <p:cSld name="TWO_OBJECTS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/>
          <p:nvPr>
            <p:ph type="title"/>
          </p:nvPr>
        </p:nvSpPr>
        <p:spPr>
          <a:xfrm>
            <a:off x="685800" y="0"/>
            <a:ext cx="77724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4" name="Google Shape;84;p14"/>
          <p:cNvSpPr txBox="1"/>
          <p:nvPr>
            <p:ph idx="1" type="body"/>
          </p:nvPr>
        </p:nvSpPr>
        <p:spPr>
          <a:xfrm>
            <a:off x="6858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Font typeface="Times New Roman"/>
              <a:buChar char="•"/>
              <a:defRPr sz="2100"/>
            </a:lvl1pPr>
            <a:lvl2pPr indent="-342900" lvl="1" marL="9144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Font typeface="Times New Roman"/>
              <a:buChar char="–"/>
              <a:defRPr sz="1800"/>
            </a:lvl2pPr>
            <a:lvl3pPr indent="-3238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•"/>
              <a:defRPr sz="1500"/>
            </a:lvl3pPr>
            <a:lvl4pPr indent="-3175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»"/>
              <a:defRPr sz="1400"/>
            </a:lvl5pPr>
            <a:lvl6pPr indent="-317500" lvl="5" marL="2743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Font typeface="Times New Roman"/>
              <a:buChar char="»"/>
              <a:defRPr sz="1400"/>
            </a:lvl6pPr>
            <a:lvl7pPr indent="-317500" lvl="6" marL="3200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Font typeface="Times New Roman"/>
              <a:buChar char="»"/>
              <a:defRPr sz="1400"/>
            </a:lvl7pPr>
            <a:lvl8pPr indent="-317500" lvl="7" marL="3657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Font typeface="Times New Roman"/>
              <a:buChar char="»"/>
              <a:defRPr sz="1400"/>
            </a:lvl8pPr>
            <a:lvl9pPr indent="-317500" lvl="8" marL="4114800" rtl="0" algn="l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SzPts val="1400"/>
              <a:buFont typeface="Times New Roman"/>
              <a:buChar char="»"/>
              <a:defRPr sz="1400"/>
            </a:lvl9pPr>
          </a:lstStyle>
          <a:p/>
        </p:txBody>
      </p:sp>
      <p:sp>
        <p:nvSpPr>
          <p:cNvPr id="85" name="Google Shape;85;p14"/>
          <p:cNvSpPr txBox="1"/>
          <p:nvPr>
            <p:ph idx="2" type="body"/>
          </p:nvPr>
        </p:nvSpPr>
        <p:spPr>
          <a:xfrm>
            <a:off x="4648200" y="1485900"/>
            <a:ext cx="3810000" cy="30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Font typeface="Times New Roman"/>
              <a:buChar char="•"/>
              <a:defRPr sz="2100"/>
            </a:lvl1pPr>
            <a:lvl2pPr indent="-342900" lvl="1" marL="914400" rtl="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800"/>
              <a:buFont typeface="Times New Roman"/>
              <a:buChar char="–"/>
              <a:defRPr sz="1800"/>
            </a:lvl2pPr>
            <a:lvl3pPr indent="-323850" lvl="2" marL="1371600" rt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Times New Roman"/>
              <a:buChar char="•"/>
              <a:defRPr sz="1500"/>
            </a:lvl3pPr>
            <a:lvl4pPr indent="-3175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4pPr>
            <a:lvl5pPr indent="-317500" lvl="4" marL="22860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Char char="»"/>
              <a:defRPr sz="1400"/>
            </a:lvl5pPr>
            <a:lvl6pPr indent="-317500" lvl="5" marL="27432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Font typeface="Times New Roman"/>
              <a:buChar char="»"/>
              <a:defRPr sz="1400"/>
            </a:lvl6pPr>
            <a:lvl7pPr indent="-317500" lvl="6" marL="32004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Font typeface="Times New Roman"/>
              <a:buChar char="»"/>
              <a:defRPr sz="1400"/>
            </a:lvl7pPr>
            <a:lvl8pPr indent="-317500" lvl="7" marL="365760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Font typeface="Times New Roman"/>
              <a:buChar char="»"/>
              <a:defRPr sz="1400"/>
            </a:lvl8pPr>
            <a:lvl9pPr indent="-317500" lvl="8" marL="4114800" rtl="0" algn="l">
              <a:lnSpc>
                <a:spcPct val="100000"/>
              </a:lnSpc>
              <a:spcBef>
                <a:spcPts val="700"/>
              </a:spcBef>
              <a:spcAft>
                <a:spcPts val="700"/>
              </a:spcAft>
              <a:buSzPts val="1400"/>
              <a:buFont typeface="Times New Roman"/>
              <a:buChar char="»"/>
              <a:defRPr sz="1400"/>
            </a:lvl9pPr>
          </a:lstStyle>
          <a:p/>
        </p:txBody>
      </p:sp>
      <p:sp>
        <p:nvSpPr>
          <p:cNvPr id="86" name="Google Shape;86;p14"/>
          <p:cNvSpPr txBox="1"/>
          <p:nvPr>
            <p:ph idx="12" type="sldNum"/>
          </p:nvPr>
        </p:nvSpPr>
        <p:spPr>
          <a:xfrm>
            <a:off x="7070042" y="484455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1" i="0" sz="9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5"/>
          <p:cNvSpPr txBox="1"/>
          <p:nvPr>
            <p:ph idx="11" type="ftr"/>
          </p:nvPr>
        </p:nvSpPr>
        <p:spPr>
          <a:xfrm>
            <a:off x="2819400" y="4767263"/>
            <a:ext cx="2895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15"/>
          <p:cNvSpPr txBox="1"/>
          <p:nvPr>
            <p:ph idx="12" type="sldNum"/>
          </p:nvPr>
        </p:nvSpPr>
        <p:spPr>
          <a:xfrm>
            <a:off x="59436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k Blue">
  <p:cSld name="1_Dk Blue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/>
          <p:nvPr/>
        </p:nvSpPr>
        <p:spPr>
          <a:xfrm>
            <a:off x="301750" y="0"/>
            <a:ext cx="8956500" cy="3200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6"/>
          <p:cNvSpPr/>
          <p:nvPr>
            <p:ph idx="2" type="pic"/>
          </p:nvPr>
        </p:nvSpPr>
        <p:spPr>
          <a:xfrm>
            <a:off x="301750" y="3200400"/>
            <a:ext cx="8956500" cy="19431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None/>
              <a:defRPr b="0" i="0" sz="20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463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46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46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44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6"/>
          <p:cNvSpPr txBox="1"/>
          <p:nvPr>
            <p:ph idx="1" type="body"/>
          </p:nvPr>
        </p:nvSpPr>
        <p:spPr>
          <a:xfrm>
            <a:off x="780334" y="1943099"/>
            <a:ext cx="13716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6F5FF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44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16"/>
          <p:cNvSpPr txBox="1"/>
          <p:nvPr>
            <p:ph idx="3" type="body"/>
          </p:nvPr>
        </p:nvSpPr>
        <p:spPr>
          <a:xfrm>
            <a:off x="780334" y="2800350"/>
            <a:ext cx="1295400" cy="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D6F5FF"/>
              </a:buClr>
              <a:buSzPts val="1600"/>
              <a:buFont typeface="Arial"/>
              <a:buNone/>
              <a:defRPr b="0" i="0" sz="1600" u="none" cap="none" strike="noStrike">
                <a:solidFill>
                  <a:srgbClr val="D6F5F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004463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44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Google Shape;96;p16"/>
          <p:cNvSpPr txBox="1"/>
          <p:nvPr>
            <p:ph idx="4" type="body"/>
          </p:nvPr>
        </p:nvSpPr>
        <p:spPr>
          <a:xfrm>
            <a:off x="2514600" y="576559"/>
            <a:ext cx="60960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88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 i="0" sz="4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463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46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46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44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16"/>
          <p:cNvSpPr txBox="1"/>
          <p:nvPr>
            <p:ph idx="5" type="body"/>
          </p:nvPr>
        </p:nvSpPr>
        <p:spPr>
          <a:xfrm>
            <a:off x="2515037" y="1696640"/>
            <a:ext cx="6092400" cy="7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5DAC5"/>
              </a:buClr>
              <a:buSzPts val="2800"/>
              <a:buFont typeface="Arial"/>
              <a:buNone/>
              <a:defRPr b="0" i="0" sz="2800" u="none" cap="none" strike="noStrike">
                <a:solidFill>
                  <a:srgbClr val="F5DAC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463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46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46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44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16"/>
          <p:cNvSpPr txBox="1"/>
          <p:nvPr>
            <p:ph idx="6" type="body"/>
          </p:nvPr>
        </p:nvSpPr>
        <p:spPr>
          <a:xfrm>
            <a:off x="2514600" y="2483428"/>
            <a:ext cx="60960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5DAC5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F5DAC5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4463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4463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4463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4463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04463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004463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rgbClr val="004463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cxnSp>
        <p:nvCxnSpPr>
          <p:cNvPr id="99" name="Google Shape;99;p16"/>
          <p:cNvCxnSpPr/>
          <p:nvPr/>
        </p:nvCxnSpPr>
        <p:spPr>
          <a:xfrm>
            <a:off x="2285999" y="457200"/>
            <a:ext cx="0" cy="2604900"/>
          </a:xfrm>
          <a:prstGeom prst="straightConnector1">
            <a:avLst/>
          </a:prstGeom>
          <a:noFill/>
          <a:ln cap="flat" cmpd="sng" w="12700">
            <a:solidFill>
              <a:srgbClr val="8CA4C9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00" name="Google Shape;100;p16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0325" y="400050"/>
            <a:ext cx="991202" cy="120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7432" y="0"/>
            <a:ext cx="3562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4" name="Google Shape;104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17"/>
          <p:cNvSpPr txBox="1"/>
          <p:nvPr>
            <p:ph idx="12" type="sldNum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8" name="Google Shape;108;p1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09" name="Google Shape;109;p1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10" name="Google Shape;110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7" name="Google Shape;117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8" name="Google Shape;11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1" name="Google Shape;12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Lg Pic">
  <p:cSld name="1 Lg Pic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4" name="Google Shape;34;p3"/>
          <p:cNvSpPr/>
          <p:nvPr>
            <p:ph idx="2" type="pic"/>
          </p:nvPr>
        </p:nvSpPr>
        <p:spPr>
          <a:xfrm>
            <a:off x="762000" y="914400"/>
            <a:ext cx="7924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4" name="Google Shape;12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5" name="Google Shape;12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8" name="Google Shape;128;p2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9" name="Google Shape;129;p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0" name="Google Shape;13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3" name="Google Shape;13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6" name="Google Shape;136;p2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7" name="Google Shape;13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40" name="Google Shape;14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4" name="Google Shape;144;p2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5" name="Google Shape;145;p2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6" name="Google Shape;146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49" name="Google Shape;149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2" name="Google Shape;152;p2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3" name="Google Shape;153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, Small Pic">
  <p:cSld name="2 Column, Small Pic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7" name="Google Shape;37;p4"/>
          <p:cNvSpPr/>
          <p:nvPr>
            <p:ph idx="2" type="pic"/>
          </p:nvPr>
        </p:nvSpPr>
        <p:spPr>
          <a:xfrm>
            <a:off x="4953000" y="914400"/>
            <a:ext cx="3733800" cy="1485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8" name="Google Shape;38;p4"/>
          <p:cNvSpPr txBox="1"/>
          <p:nvPr>
            <p:ph idx="1" type="body"/>
          </p:nvPr>
        </p:nvSpPr>
        <p:spPr>
          <a:xfrm>
            <a:off x="752888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9" name="Google Shape;39;p4"/>
          <p:cNvSpPr txBox="1"/>
          <p:nvPr>
            <p:ph idx="3" type="body"/>
          </p:nvPr>
        </p:nvSpPr>
        <p:spPr>
          <a:xfrm>
            <a:off x="4953000" y="2571750"/>
            <a:ext cx="37428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Right">
  <p:cSld name="1 Column, Tall Pic Righ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2" name="Google Shape;42;p5"/>
          <p:cNvSpPr/>
          <p:nvPr>
            <p:ph idx="2" type="pic"/>
          </p:nvPr>
        </p:nvSpPr>
        <p:spPr>
          <a:xfrm>
            <a:off x="6096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" type="body"/>
          </p:nvPr>
        </p:nvSpPr>
        <p:spPr>
          <a:xfrm>
            <a:off x="752888" y="914400"/>
            <a:ext cx="51909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Tall Pic Left">
  <p:cSld name="1 Column, Tall Pic Lef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6" name="Google Shape;46;p6"/>
          <p:cNvSpPr/>
          <p:nvPr>
            <p:ph idx="2" type="pic"/>
          </p:nvPr>
        </p:nvSpPr>
        <p:spPr>
          <a:xfrm>
            <a:off x="762000" y="914400"/>
            <a:ext cx="2590800" cy="37149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1" type="body"/>
          </p:nvPr>
        </p:nvSpPr>
        <p:spPr>
          <a:xfrm>
            <a:off x="3505200" y="914400"/>
            <a:ext cx="51909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Top">
  <p:cSld name="1 Column, Wide Pic Top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>
            <p:ph idx="2" type="pic"/>
          </p:nvPr>
        </p:nvSpPr>
        <p:spPr>
          <a:xfrm>
            <a:off x="762000" y="9144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0" name="Google Shape;50;p7"/>
          <p:cNvSpPr txBox="1"/>
          <p:nvPr>
            <p:ph idx="1" type="body"/>
          </p:nvPr>
        </p:nvSpPr>
        <p:spPr>
          <a:xfrm>
            <a:off x="752888" y="2343150"/>
            <a:ext cx="79341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 Column, Wide Pic Bottom">
  <p:cSld name="1 Column, Wide Pic Bottom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/>
          <p:nvPr>
            <p:ph idx="2" type="pic"/>
          </p:nvPr>
        </p:nvSpPr>
        <p:spPr>
          <a:xfrm>
            <a:off x="762000" y="3314700"/>
            <a:ext cx="7921800" cy="13146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752888" y="914400"/>
            <a:ext cx="7934100" cy="22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5" name="Google Shape;55;p8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">
  <p:cSld name="2 Column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1" type="body"/>
          </p:nvPr>
        </p:nvSpPr>
        <p:spPr>
          <a:xfrm>
            <a:off x="762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2" type="body"/>
          </p:nvPr>
        </p:nvSpPr>
        <p:spPr>
          <a:xfrm>
            <a:off x="4953000" y="914400"/>
            <a:ext cx="37428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Column, 2 Pic">
  <p:cSld name="2 Column, 2 Pic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2" name="Google Shape;62;p10"/>
          <p:cNvSpPr/>
          <p:nvPr>
            <p:ph idx="2" type="pic"/>
          </p:nvPr>
        </p:nvSpPr>
        <p:spPr>
          <a:xfrm>
            <a:off x="762001" y="914400"/>
            <a:ext cx="37338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3" name="Google Shape;63;p10"/>
          <p:cNvSpPr/>
          <p:nvPr>
            <p:ph idx="3" type="pic"/>
          </p:nvPr>
        </p:nvSpPr>
        <p:spPr>
          <a:xfrm>
            <a:off x="4953000" y="914400"/>
            <a:ext cx="3733800" cy="12003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ctr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752888" y="2286000"/>
            <a:ext cx="37428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5" name="Google Shape;65;p10"/>
          <p:cNvSpPr txBox="1"/>
          <p:nvPr>
            <p:ph idx="4" type="body"/>
          </p:nvPr>
        </p:nvSpPr>
        <p:spPr>
          <a:xfrm>
            <a:off x="4953000" y="2286000"/>
            <a:ext cx="3742800" cy="23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61950" lvl="0" marL="4572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Char char="•"/>
              <a:defRPr b="0" sz="2100">
                <a:solidFill>
                  <a:srgbClr val="07336F"/>
                </a:solidFill>
              </a:defRPr>
            </a:lvl1pPr>
            <a:lvl2pPr indent="-342900" lvl="1" marL="91440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Char char="•"/>
              <a:defRPr sz="1800">
                <a:solidFill>
                  <a:srgbClr val="07336F"/>
                </a:solidFill>
              </a:defRPr>
            </a:lvl2pPr>
            <a:lvl3pPr indent="-323850" lvl="2" marL="13716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Char char="•"/>
              <a:defRPr sz="1500">
                <a:solidFill>
                  <a:srgbClr val="07336F"/>
                </a:solidFill>
              </a:defRPr>
            </a:lvl3pPr>
            <a:lvl4pPr indent="-317500" lvl="3" marL="18288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 sz="1400">
                <a:solidFill>
                  <a:srgbClr val="07336F"/>
                </a:solidFill>
              </a:defRPr>
            </a:lvl4pPr>
            <a:lvl5pPr indent="-304800" lvl="4" marL="228600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Char char="•"/>
              <a:defRPr sz="1200">
                <a:solidFill>
                  <a:srgbClr val="07336F"/>
                </a:solidFill>
              </a:defRPr>
            </a:lvl5pPr>
            <a:lvl6pPr indent="-317500" lvl="5" marL="274320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Char char="•"/>
              <a:defRPr/>
            </a:lvl6pPr>
            <a:lvl7pPr indent="-317500" lvl="6" marL="32004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4.xml"/><Relationship Id="rId22" Type="http://schemas.openxmlformats.org/officeDocument/2006/relationships/slideLayout" Target="../slideLayouts/slideLayout6.xml"/><Relationship Id="rId21" Type="http://schemas.openxmlformats.org/officeDocument/2006/relationships/slideLayout" Target="../slideLayouts/slideLayout5.xml"/><Relationship Id="rId24" Type="http://schemas.openxmlformats.org/officeDocument/2006/relationships/slideLayout" Target="../slideLayouts/slideLayout8.xml"/><Relationship Id="rId23" Type="http://schemas.openxmlformats.org/officeDocument/2006/relationships/slideLayout" Target="../slideLayouts/slideLayout7.xml"/><Relationship Id="rId1" Type="http://schemas.openxmlformats.org/officeDocument/2006/relationships/hyperlink" Target="http://www.noaa.gov/marine-aviation" TargetMode="External"/><Relationship Id="rId2" Type="http://schemas.openxmlformats.org/officeDocument/2006/relationships/image" Target="../media/image22.png"/><Relationship Id="rId3" Type="http://schemas.openxmlformats.org/officeDocument/2006/relationships/hyperlink" Target="http://www.noaa.gov/research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://www.noaa.gov/oceans-coasts" TargetMode="External"/><Relationship Id="rId26" Type="http://schemas.openxmlformats.org/officeDocument/2006/relationships/slideLayout" Target="../slideLayouts/slideLayout10.xml"/><Relationship Id="rId25" Type="http://schemas.openxmlformats.org/officeDocument/2006/relationships/slideLayout" Target="../slideLayouts/slideLayout9.xml"/><Relationship Id="rId28" Type="http://schemas.openxmlformats.org/officeDocument/2006/relationships/slideLayout" Target="../slideLayouts/slideLayout12.xml"/><Relationship Id="rId27" Type="http://schemas.openxmlformats.org/officeDocument/2006/relationships/slideLayout" Target="../slideLayouts/slideLayout11.xml"/><Relationship Id="rId5" Type="http://schemas.openxmlformats.org/officeDocument/2006/relationships/hyperlink" Target="http://www.noaa.gov/satellites" TargetMode="External"/><Relationship Id="rId6" Type="http://schemas.openxmlformats.org/officeDocument/2006/relationships/image" Target="../media/image2.png"/><Relationship Id="rId29" Type="http://schemas.openxmlformats.org/officeDocument/2006/relationships/slideLayout" Target="../slideLayouts/slideLayout13.xml"/><Relationship Id="rId7" Type="http://schemas.openxmlformats.org/officeDocument/2006/relationships/hyperlink" Target="http://www.noaa.gov/fisheries" TargetMode="External"/><Relationship Id="rId8" Type="http://schemas.openxmlformats.org/officeDocument/2006/relationships/image" Target="../media/image12.png"/><Relationship Id="rId31" Type="http://schemas.openxmlformats.org/officeDocument/2006/relationships/slideLayout" Target="../slideLayouts/slideLayout15.xml"/><Relationship Id="rId30" Type="http://schemas.openxmlformats.org/officeDocument/2006/relationships/slideLayout" Target="../slideLayouts/slideLayout14.xml"/><Relationship Id="rId11" Type="http://schemas.openxmlformats.org/officeDocument/2006/relationships/hyperlink" Target="http://www.noaa.gov/weather" TargetMode="External"/><Relationship Id="rId33" Type="http://schemas.openxmlformats.org/officeDocument/2006/relationships/slideLayout" Target="../slideLayouts/slideLayout17.xml"/><Relationship Id="rId10" Type="http://schemas.openxmlformats.org/officeDocument/2006/relationships/image" Target="../media/image14.png"/><Relationship Id="rId32" Type="http://schemas.openxmlformats.org/officeDocument/2006/relationships/slideLayout" Target="../slideLayouts/slideLayout16.xml"/><Relationship Id="rId13" Type="http://schemas.openxmlformats.org/officeDocument/2006/relationships/hyperlink" Target="https://www.commerce.gov/" TargetMode="External"/><Relationship Id="rId12" Type="http://schemas.openxmlformats.org/officeDocument/2006/relationships/image" Target="../media/image24.png"/><Relationship Id="rId34" Type="http://schemas.openxmlformats.org/officeDocument/2006/relationships/theme" Target="../theme/theme2.xml"/><Relationship Id="rId15" Type="http://schemas.openxmlformats.org/officeDocument/2006/relationships/hyperlink" Target="http://www.noaa.gov/" TargetMode="External"/><Relationship Id="rId14" Type="http://schemas.openxmlformats.org/officeDocument/2006/relationships/image" Target="../media/image6.png"/><Relationship Id="rId17" Type="http://schemas.openxmlformats.org/officeDocument/2006/relationships/slideLayout" Target="../slideLayouts/slideLayout1.xml"/><Relationship Id="rId16" Type="http://schemas.openxmlformats.org/officeDocument/2006/relationships/image" Target="../media/image8.png"/><Relationship Id="rId19" Type="http://schemas.openxmlformats.org/officeDocument/2006/relationships/slideLayout" Target="../slideLayouts/slideLayout3.xml"/><Relationship Id="rId18" Type="http://schemas.openxmlformats.org/officeDocument/2006/relationships/slideLayout" Target="../slideLayouts/slideLayout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1"/>
          <p:cNvGrpSpPr/>
          <p:nvPr/>
        </p:nvGrpSpPr>
        <p:grpSpPr>
          <a:xfrm>
            <a:off x="-30388" y="0"/>
            <a:ext cx="472440" cy="5143500"/>
            <a:chOff x="-15240" y="0"/>
            <a:chExt cx="472440" cy="6858000"/>
          </a:xfrm>
        </p:grpSpPr>
        <p:sp>
          <p:nvSpPr>
            <p:cNvPr id="7" name="Google Shape;7;p1"/>
            <p:cNvSpPr/>
            <p:nvPr/>
          </p:nvSpPr>
          <p:spPr>
            <a:xfrm>
              <a:off x="10668" y="0"/>
              <a:ext cx="420600" cy="6858000"/>
            </a:xfrm>
            <a:prstGeom prst="rect">
              <a:avLst/>
            </a:prstGeom>
            <a:solidFill>
              <a:srgbClr val="0099D8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C:\Users\jacqui.fenner\Desktop\PTT templates\images\noaa icons\noaa_icons-04.png" id="8" name="Google Shape;8;p1">
              <a:hlinkClick r:id="rId1"/>
            </p:cNvPr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-15240" y="5714999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5.png" id="9" name="Google Shape;9;p1">
              <a:hlinkClick r:id="rId3"/>
            </p:cNvPr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-15240" y="46482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6.png" id="10" name="Google Shape;10;p1">
              <a:hlinkClick r:id="rId5"/>
            </p:cNvPr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-15240" y="35814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7.png" id="11" name="Google Shape;11;p1">
              <a:hlinkClick r:id="rId7"/>
            </p:cNvPr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-15240" y="25146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08.png" id="12" name="Google Shape;12;p1">
              <a:hlinkClick r:id="rId9"/>
            </p:cNvPr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-15240" y="14478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C:\Users\jacqui.fenner\Desktop\PTT templates\images\noaa icons\noaa_icons-10.png" id="13" name="Google Shape;13;p1">
              <a:hlinkClick r:id="rId11"/>
            </p:cNvPr>
            <p:cNvPicPr preferRelativeResize="0"/>
            <p:nvPr/>
          </p:nvPicPr>
          <p:blipFill rotWithShape="1">
            <a:blip r:embed="rId12">
              <a:alphaModFix/>
            </a:blip>
            <a:srcRect b="0" l="0" r="0" t="0"/>
            <a:stretch/>
          </p:blipFill>
          <p:spPr>
            <a:xfrm>
              <a:off x="-15240" y="381000"/>
              <a:ext cx="472440" cy="32400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Google Shape;14;p1"/>
            <p:cNvGrpSpPr/>
            <p:nvPr/>
          </p:nvGrpSpPr>
          <p:grpSpPr>
            <a:xfrm>
              <a:off x="15148" y="0"/>
              <a:ext cx="420600" cy="6858000"/>
              <a:chOff x="15148" y="0"/>
              <a:chExt cx="420600" cy="6858000"/>
            </a:xfrm>
          </p:grpSpPr>
          <p:grpSp>
            <p:nvGrpSpPr>
              <p:cNvPr id="15" name="Google Shape;15;p1"/>
              <p:cNvGrpSpPr/>
              <p:nvPr/>
            </p:nvGrpSpPr>
            <p:grpSpPr>
              <a:xfrm>
                <a:off x="15148" y="1066800"/>
                <a:ext cx="420600" cy="5334000"/>
                <a:chOff x="15148" y="1066800"/>
                <a:chExt cx="420600" cy="5334000"/>
              </a:xfrm>
            </p:grpSpPr>
            <p:cxnSp>
              <p:nvCxnSpPr>
                <p:cNvPr id="16" name="Google Shape;16;p1"/>
                <p:cNvCxnSpPr/>
                <p:nvPr/>
              </p:nvCxnSpPr>
              <p:spPr>
                <a:xfrm>
                  <a:off x="15148" y="42672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7" name="Google Shape;17;p1"/>
                <p:cNvCxnSpPr/>
                <p:nvPr/>
              </p:nvCxnSpPr>
              <p:spPr>
                <a:xfrm>
                  <a:off x="15148" y="32004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8" name="Google Shape;18;p1"/>
                <p:cNvCxnSpPr/>
                <p:nvPr/>
              </p:nvCxnSpPr>
              <p:spPr>
                <a:xfrm>
                  <a:off x="15148" y="21336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19" name="Google Shape;19;p1"/>
                <p:cNvCxnSpPr/>
                <p:nvPr/>
              </p:nvCxnSpPr>
              <p:spPr>
                <a:xfrm>
                  <a:off x="15148" y="53340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0" name="Google Shape;20;p1"/>
                <p:cNvCxnSpPr/>
                <p:nvPr/>
              </p:nvCxnSpPr>
              <p:spPr>
                <a:xfrm>
                  <a:off x="15148" y="1066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  <p:cxnSp>
              <p:nvCxnSpPr>
                <p:cNvPr id="21" name="Google Shape;21;p1"/>
                <p:cNvCxnSpPr/>
                <p:nvPr/>
              </p:nvCxnSpPr>
              <p:spPr>
                <a:xfrm>
                  <a:off x="15148" y="6400800"/>
                  <a:ext cx="420600" cy="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chemeClr val="lt1">
                      <a:alpha val="40000"/>
                    </a:schemeClr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</p:cxnSp>
          </p:grpSp>
          <p:cxnSp>
            <p:nvCxnSpPr>
              <p:cNvPr id="22" name="Google Shape;22;p1"/>
              <p:cNvCxnSpPr/>
              <p:nvPr/>
            </p:nvCxnSpPr>
            <p:spPr>
              <a:xfrm>
                <a:off x="431292" y="0"/>
                <a:ext cx="0" cy="68580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lt1">
                    <a:alpha val="40000"/>
                  </a:schemeClr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23" name="Google Shape;23;p1"/>
          <p:cNvSpPr/>
          <p:nvPr/>
        </p:nvSpPr>
        <p:spPr>
          <a:xfrm>
            <a:off x="0" y="4800601"/>
            <a:ext cx="9144000" cy="342900"/>
          </a:xfrm>
          <a:prstGeom prst="rect">
            <a:avLst/>
          </a:prstGeom>
          <a:solidFill>
            <a:srgbClr val="D6F5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1"/>
          <p:cNvSpPr txBox="1"/>
          <p:nvPr>
            <p:ph type="title"/>
          </p:nvPr>
        </p:nvSpPr>
        <p:spPr>
          <a:xfrm>
            <a:off x="752888" y="205978"/>
            <a:ext cx="7934100" cy="5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rgbClr val="0099D8"/>
              </a:buClr>
              <a:buSzPts val="2400"/>
              <a:buFont typeface="Arial"/>
              <a:buNone/>
              <a:defRPr b="1" i="0" sz="2400" u="none" cap="none" strike="noStrike">
                <a:solidFill>
                  <a:srgbClr val="0099D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25" name="Google Shape;25;p1"/>
          <p:cNvSpPr txBox="1"/>
          <p:nvPr>
            <p:ph idx="1" type="body"/>
          </p:nvPr>
        </p:nvSpPr>
        <p:spPr>
          <a:xfrm>
            <a:off x="752888" y="914400"/>
            <a:ext cx="7934100" cy="37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381000" lvl="0" marL="457200" marR="0" rtl="0" algn="l"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1950" lvl="1" marL="914400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42900" lvl="2" marL="1371600" marR="0" rtl="0" algn="l">
              <a:spcBef>
                <a:spcPts val="400"/>
              </a:spcBef>
              <a:spcAft>
                <a:spcPts val="0"/>
              </a:spcAft>
              <a:buClr>
                <a:srgbClr val="07336F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23850" lvl="3" marL="1828800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spcBef>
                <a:spcPts val="300"/>
              </a:spcBef>
              <a:spcAft>
                <a:spcPts val="0"/>
              </a:spcAft>
              <a:buClr>
                <a:srgbClr val="07336F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07336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spcBef>
                <a:spcPts val="200"/>
              </a:spcBef>
              <a:spcAft>
                <a:spcPts val="0"/>
              </a:spcAft>
              <a:buClr>
                <a:srgbClr val="07336F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rgbClr val="07336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descr="G:\STALL\ST Comms\Templates &amp; Resources\Logos\Other Emblems\DOC Logo\DOC Color.png" id="26" name="Google Shape;26;p1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93451" y="4832593"/>
            <a:ext cx="283464" cy="278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1">
            <a:hlinkClick r:id="rId15"/>
          </p:cNvPr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39827" y="4836939"/>
            <a:ext cx="265176" cy="27022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1"/>
          <p:cNvSpPr txBox="1"/>
          <p:nvPr/>
        </p:nvSpPr>
        <p:spPr>
          <a:xfrm>
            <a:off x="1447800" y="4913784"/>
            <a:ext cx="7239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8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Department of Commerce  //  National Oceanic and Atmospheric Administration  //  </a:t>
            </a:r>
            <a:fld id="{00000000-1234-1234-1234-123412341234}" type="slidenum">
              <a:rPr b="0" i="0" lang="en" sz="800" u="none" cap="none" strike="noStrike">
                <a:solidFill>
                  <a:srgbClr val="0B4596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b="0" i="0" sz="800" u="none" cap="none" strike="noStrike">
              <a:solidFill>
                <a:srgbClr val="0B459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7"/>
    <p:sldLayoutId id="2147483649" r:id="rId18"/>
    <p:sldLayoutId id="2147483650" r:id="rId19"/>
    <p:sldLayoutId id="2147483651" r:id="rId20"/>
    <p:sldLayoutId id="2147483652" r:id="rId21"/>
    <p:sldLayoutId id="2147483653" r:id="rId22"/>
    <p:sldLayoutId id="2147483654" r:id="rId23"/>
    <p:sldLayoutId id="2147483655" r:id="rId24"/>
    <p:sldLayoutId id="2147483656" r:id="rId25"/>
    <p:sldLayoutId id="2147483657" r:id="rId26"/>
    <p:sldLayoutId id="2147483658" r:id="rId27"/>
    <p:sldLayoutId id="2147483659" r:id="rId28"/>
    <p:sldLayoutId id="2147483660" r:id="rId29"/>
    <p:sldLayoutId id="2147483661" r:id="rId30"/>
    <p:sldLayoutId id="2147483662" r:id="rId31"/>
    <p:sldLayoutId id="2147483663" r:id="rId32"/>
    <p:sldLayoutId id="2147483664" r:id="rId3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4" name="Google Shape;11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gif"/><Relationship Id="rId4" Type="http://schemas.openxmlformats.org/officeDocument/2006/relationships/image" Target="../media/image23.gif"/><Relationship Id="rId5" Type="http://schemas.openxmlformats.org/officeDocument/2006/relationships/image" Target="../media/image29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32.png"/><Relationship Id="rId5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gif"/><Relationship Id="rId4" Type="http://schemas.openxmlformats.org/officeDocument/2006/relationships/image" Target="../media/image10.png"/><Relationship Id="rId5" Type="http://schemas.openxmlformats.org/officeDocument/2006/relationships/image" Target="../media/image40.gif"/><Relationship Id="rId6" Type="http://schemas.openxmlformats.org/officeDocument/2006/relationships/image" Target="../media/image3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13.png"/><Relationship Id="rId5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34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storm.aoml.noaa.gov/viewer" TargetMode="External"/><Relationship Id="rId4" Type="http://schemas.openxmlformats.org/officeDocument/2006/relationships/hyperlink" Target="https://storm.aoml.noaa.gov/viewer" TargetMode="External"/><Relationship Id="rId5" Type="http://schemas.openxmlformats.org/officeDocument/2006/relationships/image" Target="../media/image33.png"/><Relationship Id="rId6" Type="http://schemas.openxmlformats.org/officeDocument/2006/relationships/image" Target="../media/image30.jpg"/><Relationship Id="rId7" Type="http://schemas.openxmlformats.org/officeDocument/2006/relationships/image" Target="../media/image26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37.jpg"/><Relationship Id="rId5" Type="http://schemas.openxmlformats.org/officeDocument/2006/relationships/image" Target="../media/image36.jpg"/><Relationship Id="rId6" Type="http://schemas.openxmlformats.org/officeDocument/2006/relationships/image" Target="../media/image35.jpg"/><Relationship Id="rId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/>
          <p:nvPr/>
        </p:nvSpPr>
        <p:spPr>
          <a:xfrm>
            <a:off x="358025" y="1562283"/>
            <a:ext cx="1864200" cy="12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31"/>
          <p:cNvSpPr txBox="1"/>
          <p:nvPr/>
        </p:nvSpPr>
        <p:spPr>
          <a:xfrm>
            <a:off x="2286000" y="1184325"/>
            <a:ext cx="6417000" cy="16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700">
                <a:solidFill>
                  <a:schemeClr val="lt1"/>
                </a:solidFill>
              </a:rPr>
              <a:t>Gopal</a:t>
            </a:r>
            <a:endParaRPr sz="17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700">
                <a:solidFill>
                  <a:schemeClr val="lt1"/>
                </a:solidFill>
              </a:rPr>
              <a:t>HRD/AOML &amp; HFIP</a:t>
            </a:r>
            <a:endParaRPr sz="17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i="0" lang="en" sz="1600" u="none" cap="none" strike="noStrike">
                <a:solidFill>
                  <a:schemeClr val="lt1"/>
                </a:solidFill>
              </a:rPr>
              <a:t> </a:t>
            </a:r>
            <a:endParaRPr sz="16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" sz="1200">
                <a:solidFill>
                  <a:schemeClr val="lt1"/>
                </a:solidFill>
              </a:rPr>
              <a:t>Co-Authors: </a:t>
            </a:r>
            <a:r>
              <a:rPr lang="en" sz="1100">
                <a:solidFill>
                  <a:schemeClr val="lt1"/>
                </a:solidFill>
              </a:rPr>
              <a:t>William Ramstrom, Andrew Hazelton, Lew Gramer, Ghassan Alaka, Xuejin Zhang, Zhang Zhang and Fanglin Yang 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163" name="Google Shape;16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475" y="4069800"/>
            <a:ext cx="4805600" cy="4965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31"/>
          <p:cNvSpPr txBox="1"/>
          <p:nvPr/>
        </p:nvSpPr>
        <p:spPr>
          <a:xfrm>
            <a:off x="3367875" y="3461600"/>
            <a:ext cx="515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Presented at: </a:t>
            </a:r>
            <a:r>
              <a:rPr lang="en" sz="1200">
                <a:solidFill>
                  <a:schemeClr val="dk2"/>
                </a:solidFill>
              </a:rPr>
              <a:t>UIFCW24 Workshop, July 22-26, 2024 , JSU, Jackson, MS</a:t>
            </a:r>
            <a:r>
              <a:rPr lang="en" sz="1000">
                <a:solidFill>
                  <a:schemeClr val="dk2"/>
                </a:solidFill>
              </a:rPr>
              <a:t> </a:t>
            </a:r>
            <a:endParaRPr sz="1000">
              <a:solidFill>
                <a:schemeClr val="dk2"/>
              </a:solidFill>
            </a:endParaRPr>
          </a:p>
        </p:txBody>
      </p:sp>
      <p:sp>
        <p:nvSpPr>
          <p:cNvPr id="165" name="Google Shape;165;p31"/>
          <p:cNvSpPr txBox="1"/>
          <p:nvPr>
            <p:ph idx="4294967295" type="ctrTitle"/>
          </p:nvPr>
        </p:nvSpPr>
        <p:spPr>
          <a:xfrm>
            <a:off x="2352875" y="366300"/>
            <a:ext cx="6350100" cy="792600"/>
          </a:xfrm>
          <a:prstGeom prst="rect">
            <a:avLst/>
          </a:prstGeom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solidFill>
                  <a:schemeClr val="lt1"/>
                </a:solidFill>
              </a:rPr>
              <a:t>Research and Developments of the Hurricane Analysis and Forecast System</a:t>
            </a:r>
            <a:endParaRPr b="0" sz="2000">
              <a:solidFill>
                <a:schemeClr val="lt1"/>
              </a:solidFill>
            </a:endParaRPr>
          </a:p>
        </p:txBody>
      </p:sp>
      <p:pic>
        <p:nvPicPr>
          <p:cNvPr id="166" name="Google Shape;16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775" y="3292225"/>
            <a:ext cx="1619220" cy="152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0"/>
          <p:cNvSpPr txBox="1"/>
          <p:nvPr/>
        </p:nvSpPr>
        <p:spPr>
          <a:xfrm>
            <a:off x="657425" y="893450"/>
            <a:ext cx="8064900" cy="27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1184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6"/>
              <a:buChar char="➢"/>
            </a:pPr>
            <a:r>
              <a:rPr lang="en" sz="1615"/>
              <a:t>Two configurations of HAFS were </a:t>
            </a:r>
            <a:r>
              <a:rPr lang="en" sz="1615"/>
              <a:t>implemented</a:t>
            </a:r>
            <a:r>
              <a:rPr lang="en" sz="1615"/>
              <a:t> in Operations in 2023. Upgraded to V2 in 2024. Could not have happened without NOAA </a:t>
            </a:r>
            <a:r>
              <a:rPr lang="en" sz="1615"/>
              <a:t>Operations</a:t>
            </a:r>
            <a:r>
              <a:rPr lang="en" sz="1615"/>
              <a:t> and Research working together!</a:t>
            </a:r>
            <a:endParaRPr sz="1615"/>
          </a:p>
          <a:p>
            <a:pPr indent="-331184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6"/>
              <a:buChar char="➢"/>
            </a:pPr>
            <a:r>
              <a:rPr lang="en" sz="1615"/>
              <a:t>Multi nested basin-wide HAFS is being developed and will be running in HFIP real-time (HREX), this season</a:t>
            </a:r>
            <a:endParaRPr sz="1615">
              <a:solidFill>
                <a:srgbClr val="000000"/>
              </a:solidFill>
            </a:endParaRPr>
          </a:p>
          <a:p>
            <a:pPr indent="-331184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6"/>
              <a:buChar char="➢"/>
            </a:pPr>
            <a:r>
              <a:rPr lang="en" sz="1615">
                <a:solidFill>
                  <a:srgbClr val="000000"/>
                </a:solidFill>
              </a:rPr>
              <a:t>We are working on a 2024 HFIP real-time configuration that includes modified Tiedtke convection and other </a:t>
            </a:r>
            <a:r>
              <a:rPr lang="en" sz="1615"/>
              <a:t>sensitivity experiments </a:t>
            </a:r>
            <a:r>
              <a:rPr lang="en" sz="1615">
                <a:solidFill>
                  <a:srgbClr val="000000"/>
                </a:solidFill>
              </a:rPr>
              <a:t>to improve TC structure and intensity in HAFS</a:t>
            </a:r>
            <a:endParaRPr sz="1615"/>
          </a:p>
          <a:p>
            <a:pPr indent="-331184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16"/>
              <a:buChar char="➢"/>
            </a:pPr>
            <a:r>
              <a:rPr lang="en" sz="1615">
                <a:solidFill>
                  <a:srgbClr val="000000"/>
                </a:solidFill>
              </a:rPr>
              <a:t>Tiedtke shows promise for ensembles as well</a:t>
            </a:r>
            <a:endParaRPr sz="1615">
              <a:solidFill>
                <a:srgbClr val="000000"/>
              </a:solidFill>
            </a:endParaRPr>
          </a:p>
          <a:p>
            <a:pPr indent="-331184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16"/>
              <a:buChar char="➢"/>
            </a:pPr>
            <a:r>
              <a:rPr lang="en" sz="1615"/>
              <a:t>HRD observations are being extensively used  in evaluating and improving HAFS</a:t>
            </a:r>
            <a:endParaRPr sz="1615"/>
          </a:p>
          <a:p>
            <a:pPr indent="-331184" lvl="0" marL="45720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16"/>
              <a:buChar char="➢"/>
            </a:pPr>
            <a:r>
              <a:rPr lang="en" sz="1615"/>
              <a:t>We are building a community of users for HAFS. Welcome to be a part!</a:t>
            </a:r>
            <a:endParaRPr sz="1615"/>
          </a:p>
          <a:p>
            <a:pPr indent="0" lvl="0" marL="457200" rtl="0" algn="l">
              <a:lnSpc>
                <a:spcPct val="85000"/>
              </a:lnSpc>
              <a:spcBef>
                <a:spcPts val="1200"/>
              </a:spcBef>
              <a:spcAft>
                <a:spcPts val="1200"/>
              </a:spcAft>
              <a:buSzPts val="795"/>
              <a:buNone/>
            </a:pPr>
            <a:r>
              <a:t/>
            </a:r>
            <a:endParaRPr sz="1300">
              <a:solidFill>
                <a:srgbClr val="000000"/>
              </a:solidFill>
            </a:endParaRPr>
          </a:p>
        </p:txBody>
      </p:sp>
      <p:sp>
        <p:nvSpPr>
          <p:cNvPr id="261" name="Google Shape;261;p40"/>
          <p:cNvSpPr txBox="1"/>
          <p:nvPr/>
        </p:nvSpPr>
        <p:spPr>
          <a:xfrm>
            <a:off x="1054225" y="2885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1"/>
                </a:solidFill>
              </a:rPr>
              <a:t>Summary</a:t>
            </a:r>
            <a:endParaRPr/>
          </a:p>
        </p:txBody>
      </p:sp>
      <p:pic>
        <p:nvPicPr>
          <p:cNvPr id="262" name="Google Shape;26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0475" y="4069800"/>
            <a:ext cx="4805600" cy="496575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0"/>
          <p:cNvSpPr txBox="1"/>
          <p:nvPr/>
        </p:nvSpPr>
        <p:spPr>
          <a:xfrm>
            <a:off x="5281794" y="4492983"/>
            <a:ext cx="1326600" cy="1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hfip.noaa.gov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1"/>
          <p:cNvSpPr txBox="1"/>
          <p:nvPr>
            <p:ph type="title"/>
          </p:nvPr>
        </p:nvSpPr>
        <p:spPr>
          <a:xfrm>
            <a:off x="297725" y="320925"/>
            <a:ext cx="842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>
                <a:solidFill>
                  <a:schemeClr val="accent1"/>
                </a:solidFill>
              </a:rPr>
              <a:t>Back-Up: Scale-Aware Tiedtke Scheme Modifications</a:t>
            </a:r>
            <a:r>
              <a:rPr lang="en" sz="2520"/>
              <a:t> </a:t>
            </a:r>
            <a:endParaRPr sz="2520"/>
          </a:p>
        </p:txBody>
      </p:sp>
      <p:sp>
        <p:nvSpPr>
          <p:cNvPr id="269" name="Google Shape;269;p41"/>
          <p:cNvSpPr txBox="1"/>
          <p:nvPr>
            <p:ph idx="1" type="body"/>
          </p:nvPr>
        </p:nvSpPr>
        <p:spPr>
          <a:xfrm>
            <a:off x="673488" y="3998075"/>
            <a:ext cx="7797000" cy="69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 sz="1400"/>
              <a:t>Inner core is more robust with modifications to scale-awareness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 sz="1400"/>
              <a:t>Moat regions are not as pronounced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➢"/>
            </a:pPr>
            <a:r>
              <a:rPr lang="en" sz="1400"/>
              <a:t>Adding elmx+lim_fac changes further enhances the eyewall convection  </a:t>
            </a:r>
            <a:endParaRPr sz="1400"/>
          </a:p>
        </p:txBody>
      </p:sp>
      <p:grpSp>
        <p:nvGrpSpPr>
          <p:cNvPr id="270" name="Google Shape;270;p41"/>
          <p:cNvGrpSpPr/>
          <p:nvPr/>
        </p:nvGrpSpPr>
        <p:grpSpPr>
          <a:xfrm>
            <a:off x="479588" y="994675"/>
            <a:ext cx="7796925" cy="2731274"/>
            <a:chOff x="708188" y="842275"/>
            <a:chExt cx="7796925" cy="2731274"/>
          </a:xfrm>
        </p:grpSpPr>
        <p:pic>
          <p:nvPicPr>
            <p:cNvPr id="271" name="Google Shape;271;p41"/>
            <p:cNvPicPr preferRelativeResize="0"/>
            <p:nvPr/>
          </p:nvPicPr>
          <p:blipFill rotWithShape="1">
            <a:blip r:embed="rId3">
              <a:alphaModFix/>
            </a:blip>
            <a:srcRect b="0" l="0" r="0" t="4543"/>
            <a:stretch/>
          </p:blipFill>
          <p:spPr>
            <a:xfrm>
              <a:off x="6194313" y="1389875"/>
              <a:ext cx="2310800" cy="2183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41"/>
            <p:cNvPicPr preferRelativeResize="0"/>
            <p:nvPr/>
          </p:nvPicPr>
          <p:blipFill rotWithShape="1">
            <a:blip r:embed="rId4">
              <a:alphaModFix/>
            </a:blip>
            <a:srcRect b="0" l="0" r="0" t="4543"/>
            <a:stretch/>
          </p:blipFill>
          <p:spPr>
            <a:xfrm>
              <a:off x="3415363" y="1389875"/>
              <a:ext cx="2310800" cy="21836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41"/>
            <p:cNvPicPr preferRelativeResize="0"/>
            <p:nvPr/>
          </p:nvPicPr>
          <p:blipFill rotWithShape="1">
            <a:blip r:embed="rId5">
              <a:alphaModFix/>
            </a:blip>
            <a:srcRect b="0" l="0" r="0" t="5267"/>
            <a:stretch/>
          </p:blipFill>
          <p:spPr>
            <a:xfrm>
              <a:off x="708188" y="1428075"/>
              <a:ext cx="2239025" cy="21211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41"/>
            <p:cNvSpPr txBox="1"/>
            <p:nvPr/>
          </p:nvSpPr>
          <p:spPr>
            <a:xfrm>
              <a:off x="1421025" y="901250"/>
              <a:ext cx="998100" cy="3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Tiedtke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5" name="Google Shape;275;p41"/>
            <p:cNvSpPr txBox="1"/>
            <p:nvPr/>
          </p:nvSpPr>
          <p:spPr>
            <a:xfrm>
              <a:off x="3546825" y="932375"/>
              <a:ext cx="2109600" cy="3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Tiedtke + SA Change</a:t>
              </a: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276" name="Google Shape;276;p41"/>
            <p:cNvSpPr txBox="1"/>
            <p:nvPr/>
          </p:nvSpPr>
          <p:spPr>
            <a:xfrm>
              <a:off x="6294913" y="842275"/>
              <a:ext cx="2109600" cy="3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</a:rPr>
                <a:t>Tiedtke + SA Change + elmx/lim_fac Changes</a:t>
              </a: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277" name="Google Shape;277;p41"/>
          <p:cNvSpPr txBox="1"/>
          <p:nvPr/>
        </p:nvSpPr>
        <p:spPr>
          <a:xfrm>
            <a:off x="6801550" y="3764025"/>
            <a:ext cx="1354800" cy="3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Ian 2418Z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2"/>
          <p:cNvSpPr txBox="1"/>
          <p:nvPr>
            <p:ph type="title"/>
          </p:nvPr>
        </p:nvSpPr>
        <p:spPr>
          <a:xfrm>
            <a:off x="276925" y="50575"/>
            <a:ext cx="842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420">
                <a:solidFill>
                  <a:schemeClr val="accent1"/>
                </a:solidFill>
              </a:rPr>
              <a:t>Back-Up: Comparison With Observations</a:t>
            </a:r>
            <a:endParaRPr sz="2520"/>
          </a:p>
        </p:txBody>
      </p:sp>
      <p:sp>
        <p:nvSpPr>
          <p:cNvPr id="283" name="Google Shape;283;p42"/>
          <p:cNvSpPr txBox="1"/>
          <p:nvPr>
            <p:ph idx="1" type="body"/>
          </p:nvPr>
        </p:nvSpPr>
        <p:spPr>
          <a:xfrm>
            <a:off x="4152250" y="623275"/>
            <a:ext cx="4193700" cy="40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 sz="1400">
                <a:solidFill>
                  <a:schemeClr val="dk1"/>
                </a:solidFill>
              </a:rPr>
              <a:t>Real-time runs and physics tests compared with P3 observations collected during the Hurricane Field Program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 sz="1400">
                <a:solidFill>
                  <a:schemeClr val="dk1"/>
                </a:solidFill>
              </a:rPr>
              <a:t>Here, 2-km reflectivity and wind structure are </a:t>
            </a:r>
            <a:r>
              <a:rPr lang="en" sz="1400">
                <a:solidFill>
                  <a:schemeClr val="dk1"/>
                </a:solidFill>
              </a:rPr>
              <a:t>compared</a:t>
            </a:r>
            <a:r>
              <a:rPr lang="en" sz="1400">
                <a:solidFill>
                  <a:schemeClr val="dk1"/>
                </a:solidFill>
              </a:rPr>
              <a:t> for 2 forecasts of Hurricane Ian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 sz="1400">
                <a:solidFill>
                  <a:schemeClr val="dk1"/>
                </a:solidFill>
              </a:rPr>
              <a:t>The overall structure is </a:t>
            </a:r>
            <a:r>
              <a:rPr lang="en" sz="1400">
                <a:solidFill>
                  <a:schemeClr val="dk1"/>
                </a:solidFill>
              </a:rPr>
              <a:t>similar</a:t>
            </a:r>
            <a:r>
              <a:rPr lang="en" sz="1400">
                <a:solidFill>
                  <a:schemeClr val="dk1"/>
                </a:solidFill>
              </a:rPr>
              <a:t>, although Tiedtke produced a larger eye with slightly weaker winds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➢"/>
            </a:pPr>
            <a:r>
              <a:rPr lang="en" sz="1400">
                <a:solidFill>
                  <a:schemeClr val="dk1"/>
                </a:solidFill>
              </a:rPr>
              <a:t>The </a:t>
            </a:r>
            <a:r>
              <a:rPr lang="en" sz="1400">
                <a:solidFill>
                  <a:schemeClr val="dk1"/>
                </a:solidFill>
              </a:rPr>
              <a:t>symmetry</a:t>
            </a:r>
            <a:r>
              <a:rPr lang="en" sz="1400">
                <a:solidFill>
                  <a:schemeClr val="dk1"/>
                </a:solidFill>
              </a:rPr>
              <a:t> is similar between the two versions, but for this cycle the SAS scheme was stronger and closer to reality</a:t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284" name="Google Shape;28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5681" y="2114288"/>
            <a:ext cx="2910994" cy="152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0349" y="556125"/>
            <a:ext cx="2911002" cy="1523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4488" y="3637775"/>
            <a:ext cx="2973373" cy="141394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2"/>
          <p:cNvSpPr txBox="1"/>
          <p:nvPr/>
        </p:nvSpPr>
        <p:spPr>
          <a:xfrm rot="-5400000">
            <a:off x="76250" y="1129900"/>
            <a:ext cx="13518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Default (SAS)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88" name="Google Shape;288;p42"/>
          <p:cNvSpPr txBox="1"/>
          <p:nvPr/>
        </p:nvSpPr>
        <p:spPr>
          <a:xfrm rot="-5400000">
            <a:off x="76250" y="2599350"/>
            <a:ext cx="13518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Tiedtke</a:t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89" name="Google Shape;289;p42"/>
          <p:cNvSpPr txBox="1"/>
          <p:nvPr/>
        </p:nvSpPr>
        <p:spPr>
          <a:xfrm rot="-5400000">
            <a:off x="-97000" y="3947775"/>
            <a:ext cx="1698300" cy="6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</a:rPr>
              <a:t>P3 Raar Observations</a:t>
            </a:r>
            <a:endParaRPr b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2"/>
          <p:cNvSpPr txBox="1"/>
          <p:nvPr/>
        </p:nvSpPr>
        <p:spPr>
          <a:xfrm>
            <a:off x="660050" y="913150"/>
            <a:ext cx="4126200" cy="34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</a:endParaRPr>
          </a:p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Char char="●"/>
            </a:pPr>
            <a:r>
              <a:rPr lang="en" sz="1200">
                <a:solidFill>
                  <a:srgbClr val="212121"/>
                </a:solidFill>
              </a:rPr>
              <a:t>HAFS is NOAA’s new hurricane modeling system within the Unified Forecast System (UFS) framework</a:t>
            </a:r>
            <a:endParaRPr sz="1200">
              <a:solidFill>
                <a:srgbClr val="212121"/>
              </a:solidFill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</a:endParaRPr>
          </a:p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Char char="●"/>
            </a:pPr>
            <a:r>
              <a:rPr lang="en" sz="1200">
                <a:solidFill>
                  <a:srgbClr val="212121"/>
                </a:solidFill>
              </a:rPr>
              <a:t>HAFS is one of the HFIP strategic implementation plan supporting 2017 weather act </a:t>
            </a:r>
            <a:endParaRPr sz="1200">
              <a:solidFill>
                <a:srgbClr val="212121"/>
              </a:solidFill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</a:endParaRPr>
          </a:p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Char char="●"/>
            </a:pPr>
            <a:r>
              <a:rPr lang="en" sz="1200">
                <a:solidFill>
                  <a:srgbClr val="212121"/>
                </a:solidFill>
              </a:rPr>
              <a:t>Multi-year R2O collaboration </a:t>
            </a:r>
            <a:r>
              <a:rPr lang="en" sz="1200">
                <a:solidFill>
                  <a:srgbClr val="000000"/>
                </a:solidFill>
              </a:rPr>
              <a:t>between NWS’s Environmental Modeling Center and OAR’s AOML/Hurricane Research Division</a:t>
            </a:r>
            <a:endParaRPr sz="1200">
              <a:solidFill>
                <a:srgbClr val="212121"/>
              </a:solidFill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</a:endParaRPr>
          </a:p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Char char="●"/>
            </a:pPr>
            <a:r>
              <a:rPr lang="en" sz="1200">
                <a:solidFill>
                  <a:srgbClr val="212121"/>
                </a:solidFill>
              </a:rPr>
              <a:t>HAFS has atmosphere-ocean-wave coupling, </a:t>
            </a:r>
            <a:r>
              <a:rPr lang="en" sz="1200">
                <a:solidFill>
                  <a:srgbClr val="000000"/>
                </a:solidFill>
              </a:rPr>
              <a:t>improved data analysis and physics, and </a:t>
            </a:r>
            <a:r>
              <a:rPr lang="en" sz="1200">
                <a:solidFill>
                  <a:srgbClr val="212121"/>
                </a:solidFill>
              </a:rPr>
              <a:t>detailed output following the storm</a:t>
            </a:r>
            <a:endParaRPr sz="1200">
              <a:solidFill>
                <a:srgbClr val="21212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212121"/>
              </a:solidFill>
            </a:endParaRPr>
          </a:p>
          <a:p>
            <a:pPr indent="-241300" lvl="0" marL="342900" rtl="0" algn="l"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Char char="●"/>
            </a:pPr>
            <a:r>
              <a:rPr lang="en" sz="1200">
                <a:solidFill>
                  <a:srgbClr val="212121"/>
                </a:solidFill>
              </a:rPr>
              <a:t>First version of HAFS, regional with one moving nest at 2 km resolution  was implemented operationally in June 2023 and V2 was implemented in July 2024</a:t>
            </a:r>
            <a:endParaRPr sz="1200">
              <a:solidFill>
                <a:srgbClr val="212121"/>
              </a:solidFill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  <a:p>
            <a:pPr indent="0" lvl="0" marL="3429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12121"/>
              </a:solidFill>
            </a:endParaRPr>
          </a:p>
        </p:txBody>
      </p:sp>
      <p:sp>
        <p:nvSpPr>
          <p:cNvPr id="172" name="Google Shape;172;p32"/>
          <p:cNvSpPr txBox="1"/>
          <p:nvPr/>
        </p:nvSpPr>
        <p:spPr>
          <a:xfrm>
            <a:off x="678300" y="116750"/>
            <a:ext cx="778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accent1"/>
                </a:solidFill>
              </a:rPr>
              <a:t>The Hurricane Analysis and Forecast System</a:t>
            </a:r>
            <a:endParaRPr b="1" sz="2400">
              <a:solidFill>
                <a:schemeClr val="accent1"/>
              </a:solidFill>
            </a:endParaRPr>
          </a:p>
        </p:txBody>
      </p:sp>
      <p:pic>
        <p:nvPicPr>
          <p:cNvPr id="173" name="Google Shape;173;p32"/>
          <p:cNvPicPr preferRelativeResize="0"/>
          <p:nvPr/>
        </p:nvPicPr>
        <p:blipFill rotWithShape="1">
          <a:blip r:embed="rId3">
            <a:alphaModFix/>
          </a:blip>
          <a:srcRect b="22437" l="34885" r="34708" t="22432"/>
          <a:stretch/>
        </p:blipFill>
        <p:spPr>
          <a:xfrm>
            <a:off x="8299875" y="98788"/>
            <a:ext cx="578426" cy="59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2"/>
          <p:cNvPicPr preferRelativeResize="0"/>
          <p:nvPr/>
        </p:nvPicPr>
        <p:blipFill rotWithShape="1">
          <a:blip r:embed="rId4">
            <a:alphaModFix/>
          </a:blip>
          <a:srcRect b="47639" l="0" r="0" t="8189"/>
          <a:stretch/>
        </p:blipFill>
        <p:spPr>
          <a:xfrm>
            <a:off x="5129625" y="782075"/>
            <a:ext cx="3079249" cy="1820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5" name="Google Shape;175;p32"/>
          <p:cNvGrpSpPr/>
          <p:nvPr/>
        </p:nvGrpSpPr>
        <p:grpSpPr>
          <a:xfrm>
            <a:off x="5732605" y="2602569"/>
            <a:ext cx="1977160" cy="2115045"/>
            <a:chOff x="5682500" y="2495000"/>
            <a:chExt cx="2047174" cy="2263775"/>
          </a:xfrm>
        </p:grpSpPr>
        <p:pic>
          <p:nvPicPr>
            <p:cNvPr id="176" name="Google Shape;176;p32"/>
            <p:cNvPicPr preferRelativeResize="0"/>
            <p:nvPr/>
          </p:nvPicPr>
          <p:blipFill rotWithShape="1">
            <a:blip r:embed="rId5">
              <a:alphaModFix/>
            </a:blip>
            <a:srcRect b="14074" l="22839" r="18732" t="17069"/>
            <a:stretch/>
          </p:blipFill>
          <p:spPr>
            <a:xfrm>
              <a:off x="5682500" y="2701100"/>
              <a:ext cx="2047174" cy="1988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7" name="Google Shape;177;p32"/>
            <p:cNvSpPr txBox="1"/>
            <p:nvPr/>
          </p:nvSpPr>
          <p:spPr>
            <a:xfrm>
              <a:off x="5881674" y="2495000"/>
              <a:ext cx="1570200" cy="339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   To Reality: 2023 </a:t>
              </a:r>
              <a:endParaRPr sz="1200">
                <a:solidFill>
                  <a:schemeClr val="dk1"/>
                </a:solidFill>
              </a:endParaRPr>
            </a:p>
          </p:txBody>
        </p:sp>
        <p:sp>
          <p:nvSpPr>
            <p:cNvPr id="178" name="Google Shape;178;p32"/>
            <p:cNvSpPr txBox="1"/>
            <p:nvPr/>
          </p:nvSpPr>
          <p:spPr>
            <a:xfrm>
              <a:off x="6167300" y="4467775"/>
              <a:ext cx="1118400" cy="29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</a:rPr>
                <a:t>TC </a:t>
              </a:r>
              <a:r>
                <a:rPr lang="en" sz="800">
                  <a:highlight>
                    <a:schemeClr val="lt1"/>
                  </a:highlight>
                </a:rPr>
                <a:t>Paulette, 2023</a:t>
              </a:r>
              <a:r>
                <a:rPr lang="en" sz="800">
                  <a:solidFill>
                    <a:schemeClr val="dk1"/>
                  </a:solidFill>
                </a:rPr>
                <a:t> </a:t>
              </a:r>
              <a:r>
                <a:rPr lang="en" sz="1000">
                  <a:solidFill>
                    <a:schemeClr val="dk1"/>
                  </a:solidFill>
                </a:rPr>
                <a:t> </a:t>
              </a:r>
              <a:endParaRPr sz="1000">
                <a:solidFill>
                  <a:schemeClr val="dk1"/>
                </a:solidFill>
              </a:endParaRPr>
            </a:p>
          </p:txBody>
        </p:sp>
      </p:grpSp>
      <p:grpSp>
        <p:nvGrpSpPr>
          <p:cNvPr id="179" name="Google Shape;179;p32"/>
          <p:cNvGrpSpPr/>
          <p:nvPr/>
        </p:nvGrpSpPr>
        <p:grpSpPr>
          <a:xfrm>
            <a:off x="5181391" y="2380733"/>
            <a:ext cx="3358301" cy="2336759"/>
            <a:chOff x="2355033" y="1644419"/>
            <a:chExt cx="2677430" cy="1623200"/>
          </a:xfrm>
        </p:grpSpPr>
        <p:pic>
          <p:nvPicPr>
            <p:cNvPr id="180" name="Google Shape;180;p32"/>
            <p:cNvPicPr preferRelativeResize="0"/>
            <p:nvPr/>
          </p:nvPicPr>
          <p:blipFill rotWithShape="1">
            <a:blip r:embed="rId6">
              <a:alphaModFix/>
            </a:blip>
            <a:srcRect b="16214" l="0" r="0" t="13442"/>
            <a:stretch/>
          </p:blipFill>
          <p:spPr>
            <a:xfrm>
              <a:off x="2355033" y="1875881"/>
              <a:ext cx="2677430" cy="1391738"/>
            </a:xfrm>
            <a:prstGeom prst="rect">
              <a:avLst/>
            </a:prstGeom>
            <a:noFill/>
            <a:ln cap="flat" cmpd="sng" w="9525">
              <a:solidFill>
                <a:srgbClr val="0A4595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181" name="Google Shape;181;p32"/>
            <p:cNvSpPr txBox="1"/>
            <p:nvPr/>
          </p:nvSpPr>
          <p:spPr>
            <a:xfrm>
              <a:off x="3023994" y="1644419"/>
              <a:ext cx="1339500" cy="3399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</a:rPr>
                <a:t>     From Vision </a:t>
              </a:r>
              <a:endParaRPr sz="12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 txBox="1"/>
          <p:nvPr>
            <p:ph type="title"/>
          </p:nvPr>
        </p:nvSpPr>
        <p:spPr>
          <a:xfrm>
            <a:off x="720413" y="151853"/>
            <a:ext cx="7934100" cy="594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HAFS Performance</a:t>
            </a:r>
            <a:endParaRPr/>
          </a:p>
        </p:txBody>
      </p:sp>
      <p:grpSp>
        <p:nvGrpSpPr>
          <p:cNvPr id="187" name="Google Shape;187;p33"/>
          <p:cNvGrpSpPr/>
          <p:nvPr/>
        </p:nvGrpSpPr>
        <p:grpSpPr>
          <a:xfrm>
            <a:off x="956850" y="670412"/>
            <a:ext cx="1877350" cy="3303463"/>
            <a:chOff x="956850" y="670412"/>
            <a:chExt cx="1877350" cy="3303463"/>
          </a:xfrm>
        </p:grpSpPr>
        <p:pic>
          <p:nvPicPr>
            <p:cNvPr id="188" name="Google Shape;188;p3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956850" y="670412"/>
              <a:ext cx="1877350" cy="160777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89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56863" y="2366100"/>
              <a:ext cx="1877321" cy="16077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0" name="Google Shape;190;p33"/>
          <p:cNvSpPr txBox="1"/>
          <p:nvPr/>
        </p:nvSpPr>
        <p:spPr>
          <a:xfrm>
            <a:off x="633900" y="3973875"/>
            <a:ext cx="7876200" cy="6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Consistent improvements in Track &amp; Intensity forecast  -vs-HWRF Excellent representation of inner core structure -vs observations</a:t>
            </a:r>
            <a:endParaRPr sz="2000">
              <a:solidFill>
                <a:schemeClr val="dk1"/>
              </a:solidFill>
            </a:endParaRPr>
          </a:p>
        </p:txBody>
      </p:sp>
      <p:grpSp>
        <p:nvGrpSpPr>
          <p:cNvPr id="191" name="Google Shape;191;p33"/>
          <p:cNvGrpSpPr/>
          <p:nvPr/>
        </p:nvGrpSpPr>
        <p:grpSpPr>
          <a:xfrm>
            <a:off x="3623875" y="870950"/>
            <a:ext cx="5030652" cy="2930437"/>
            <a:chOff x="3623875" y="870950"/>
            <a:chExt cx="5030652" cy="2930437"/>
          </a:xfrm>
        </p:grpSpPr>
        <p:pic>
          <p:nvPicPr>
            <p:cNvPr id="192" name="Google Shape;192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623875" y="870950"/>
              <a:ext cx="5030652" cy="25530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3" name="Google Shape;193;p33"/>
            <p:cNvSpPr txBox="1"/>
            <p:nvPr/>
          </p:nvSpPr>
          <p:spPr>
            <a:xfrm>
              <a:off x="3877775" y="3471688"/>
              <a:ext cx="4359000" cy="32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300">
                  <a:solidFill>
                    <a:schemeClr val="dk2"/>
                  </a:solidFill>
                </a:rPr>
                <a:t>An example of inner core structural evaluation of HAFS</a:t>
              </a:r>
              <a:endParaRPr sz="1300"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>
            <p:ph idx="4294967295" type="title"/>
          </p:nvPr>
        </p:nvSpPr>
        <p:spPr>
          <a:xfrm>
            <a:off x="732900" y="214325"/>
            <a:ext cx="7678200" cy="540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next? Multiple-moving nest and HFIP real-time</a:t>
            </a:r>
            <a:endParaRPr/>
          </a:p>
        </p:txBody>
      </p:sp>
      <p:sp>
        <p:nvSpPr>
          <p:cNvPr id="199" name="Google Shape;199;p34"/>
          <p:cNvSpPr txBox="1"/>
          <p:nvPr/>
        </p:nvSpPr>
        <p:spPr>
          <a:xfrm>
            <a:off x="683400" y="4363125"/>
            <a:ext cx="7777200" cy="46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We are running the HAFS multi-nested configuration in HFIP Real-Time this season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00" name="Google Shape;20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9164" y="856325"/>
            <a:ext cx="2055900" cy="257432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4"/>
          <p:cNvSpPr txBox="1"/>
          <p:nvPr/>
        </p:nvSpPr>
        <p:spPr>
          <a:xfrm>
            <a:off x="957625" y="3467875"/>
            <a:ext cx="2771400" cy="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900"/>
              <a:t>Tropical Cyclones 1000’s of miles apart could influence each other via outflow region. Storm following nests  offers a reliable NWP solution for capturing these interactions  (Alaka, Zhang and Gopal, 2022)</a:t>
            </a:r>
            <a:endParaRPr i="1" sz="900"/>
          </a:p>
        </p:txBody>
      </p:sp>
      <p:grpSp>
        <p:nvGrpSpPr>
          <p:cNvPr id="202" name="Google Shape;202;p34"/>
          <p:cNvGrpSpPr/>
          <p:nvPr/>
        </p:nvGrpSpPr>
        <p:grpSpPr>
          <a:xfrm>
            <a:off x="3847725" y="1047950"/>
            <a:ext cx="5042993" cy="2587600"/>
            <a:chOff x="3847725" y="1047950"/>
            <a:chExt cx="5042993" cy="2587600"/>
          </a:xfrm>
        </p:grpSpPr>
        <p:pic>
          <p:nvPicPr>
            <p:cNvPr id="203" name="Google Shape;203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47725" y="1047950"/>
              <a:ext cx="5042993" cy="24199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4" name="Google Shape;204;p34"/>
            <p:cNvSpPr txBox="1"/>
            <p:nvPr/>
          </p:nvSpPr>
          <p:spPr>
            <a:xfrm>
              <a:off x="6892400" y="3430650"/>
              <a:ext cx="12306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chemeClr val="dk1"/>
                  </a:solidFill>
                </a:rPr>
                <a:t>Ramstorm et al, 2024</a:t>
              </a:r>
              <a:endParaRPr sz="8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5"/>
          <p:cNvSpPr txBox="1"/>
          <p:nvPr>
            <p:ph idx="4294967295" type="title"/>
          </p:nvPr>
        </p:nvSpPr>
        <p:spPr>
          <a:xfrm>
            <a:off x="1043625" y="247625"/>
            <a:ext cx="6613500" cy="540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HAFS </a:t>
            </a:r>
            <a:r>
              <a:rPr lang="en"/>
              <a:t>Physics Improvements &amp; Evaluations</a:t>
            </a:r>
            <a:endParaRPr/>
          </a:p>
        </p:txBody>
      </p:sp>
      <p:pic>
        <p:nvPicPr>
          <p:cNvPr descr="A close up of a map&#10;&#10;Description automatically generated" id="210" name="Google Shape;21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41227" y="998475"/>
            <a:ext cx="2935625" cy="286882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5"/>
          <p:cNvSpPr txBox="1"/>
          <p:nvPr/>
        </p:nvSpPr>
        <p:spPr>
          <a:xfrm>
            <a:off x="1241225" y="3867300"/>
            <a:ext cx="3085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PBL:</a:t>
            </a:r>
            <a:r>
              <a:rPr lang="en" sz="1200">
                <a:solidFill>
                  <a:schemeClr val="dk2"/>
                </a:solidFill>
              </a:rPr>
              <a:t>Use of P3 Observations and </a:t>
            </a:r>
            <a:r>
              <a:rPr lang="en" sz="1200">
                <a:solidFill>
                  <a:schemeClr val="dk2"/>
                </a:solidFill>
              </a:rPr>
              <a:t>composites </a:t>
            </a:r>
            <a:r>
              <a:rPr lang="en" sz="1200">
                <a:solidFill>
                  <a:schemeClr val="dk2"/>
                </a:solidFill>
              </a:rPr>
              <a:t>for Improving HAFS Physics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</a:rPr>
              <a:t>(Gopal et al, 2013, JAS; 2021; AGU-ESS; Hazelton et al., 2022, WAF)</a:t>
            </a:r>
            <a:endParaRPr sz="1200">
              <a:solidFill>
                <a:schemeClr val="dk2"/>
              </a:solidFill>
            </a:endParaRPr>
          </a:p>
        </p:txBody>
      </p:sp>
      <p:grpSp>
        <p:nvGrpSpPr>
          <p:cNvPr id="212" name="Google Shape;212;p35"/>
          <p:cNvGrpSpPr/>
          <p:nvPr/>
        </p:nvGrpSpPr>
        <p:grpSpPr>
          <a:xfrm>
            <a:off x="4885563" y="1355174"/>
            <a:ext cx="3797023" cy="3251013"/>
            <a:chOff x="4885563" y="1355174"/>
            <a:chExt cx="3797023" cy="3251013"/>
          </a:xfrm>
        </p:grpSpPr>
        <p:sp>
          <p:nvSpPr>
            <p:cNvPr id="213" name="Google Shape;213;p35"/>
            <p:cNvSpPr txBox="1"/>
            <p:nvPr/>
          </p:nvSpPr>
          <p:spPr>
            <a:xfrm>
              <a:off x="5156125" y="3867288"/>
              <a:ext cx="32559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2"/>
                  </a:solidFill>
                </a:rPr>
                <a:t>Convection</a:t>
              </a:r>
              <a:r>
                <a:rPr lang="en" sz="1200">
                  <a:solidFill>
                    <a:schemeClr val="dk2"/>
                  </a:solidFill>
                </a:rPr>
                <a:t>: Advancement of Tiedtke convection scheme to provide diversity between HAFS-A and HAFS-B</a:t>
              </a:r>
              <a:endParaRPr sz="1200">
                <a:solidFill>
                  <a:schemeClr val="dk2"/>
                </a:solidFill>
              </a:endParaRPr>
            </a:p>
          </p:txBody>
        </p:sp>
        <p:pic>
          <p:nvPicPr>
            <p:cNvPr id="214" name="Google Shape;214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85563" y="1355174"/>
              <a:ext cx="3797023" cy="23379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6"/>
          <p:cNvSpPr txBox="1"/>
          <p:nvPr>
            <p:ph idx="4294967295" type="title"/>
          </p:nvPr>
        </p:nvSpPr>
        <p:spPr>
          <a:xfrm>
            <a:off x="732900" y="283475"/>
            <a:ext cx="7678200" cy="540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Tiedtke Scheme for HAFS-B</a:t>
            </a:r>
            <a:endParaRPr/>
          </a:p>
        </p:txBody>
      </p:sp>
      <p:pic>
        <p:nvPicPr>
          <p:cNvPr id="220" name="Google Shape;22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4325" y="976775"/>
            <a:ext cx="4979224" cy="299087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6"/>
          <p:cNvSpPr txBox="1"/>
          <p:nvPr/>
        </p:nvSpPr>
        <p:spPr>
          <a:xfrm>
            <a:off x="1505550" y="4005125"/>
            <a:ext cx="6132900" cy="5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Tiedtke shows promise for further advancements in HAFS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7"/>
          <p:cNvSpPr txBox="1"/>
          <p:nvPr>
            <p:ph type="title"/>
          </p:nvPr>
        </p:nvSpPr>
        <p:spPr>
          <a:xfrm>
            <a:off x="311700" y="1349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/>
              <a:t>Physics Diversity: Tiedtke -vs- SAS</a:t>
            </a:r>
            <a:endParaRPr sz="3100"/>
          </a:p>
        </p:txBody>
      </p:sp>
      <p:sp>
        <p:nvSpPr>
          <p:cNvPr id="227" name="Google Shape;227;p37"/>
          <p:cNvSpPr txBox="1"/>
          <p:nvPr>
            <p:ph idx="1" type="body"/>
          </p:nvPr>
        </p:nvSpPr>
        <p:spPr>
          <a:xfrm>
            <a:off x="516725" y="707600"/>
            <a:ext cx="8379900" cy="143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Hurricane Ian </a:t>
            </a:r>
            <a:r>
              <a:rPr lang="en" sz="1300"/>
              <a:t>Developed from a tropical wave in the Eastern Caribbean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Rapidly intensified as it turned northward and made landfall in far western Cuba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Reached Category 5 just prior to making landfall near Fort Myers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HAFS-B default (sa-SAS scheme) had left-of-track bias, HAFS-B tiedtke had right-of-track bias</a:t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•"/>
            </a:pPr>
            <a:r>
              <a:rPr lang="en" sz="1300"/>
              <a:t>Actual intensity fell between HFSB-default and HFSB-tiedtke as well</a:t>
            </a:r>
            <a:endParaRPr sz="1300"/>
          </a:p>
        </p:txBody>
      </p:sp>
      <p:grpSp>
        <p:nvGrpSpPr>
          <p:cNvPr id="228" name="Google Shape;228;p37"/>
          <p:cNvGrpSpPr/>
          <p:nvPr/>
        </p:nvGrpSpPr>
        <p:grpSpPr>
          <a:xfrm>
            <a:off x="1182038" y="1970524"/>
            <a:ext cx="5877912" cy="1892123"/>
            <a:chOff x="1424475" y="2374150"/>
            <a:chExt cx="6214751" cy="2365450"/>
          </a:xfrm>
        </p:grpSpPr>
        <p:pic>
          <p:nvPicPr>
            <p:cNvPr id="229" name="Google Shape;229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424475" y="2374150"/>
              <a:ext cx="2526250" cy="2263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241625" y="2423275"/>
              <a:ext cx="3397601" cy="23163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1" name="Google Shape;231;p37"/>
          <p:cNvSpPr txBox="1"/>
          <p:nvPr/>
        </p:nvSpPr>
        <p:spPr>
          <a:xfrm>
            <a:off x="5206000" y="3826800"/>
            <a:ext cx="18096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dk1"/>
                </a:solidFill>
              </a:rPr>
              <a:t>Credits to Nikhil Trivedi, Lapenta intern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232" name="Google Shape;232;p37"/>
          <p:cNvSpPr txBox="1"/>
          <p:nvPr/>
        </p:nvSpPr>
        <p:spPr>
          <a:xfrm>
            <a:off x="1081250" y="4138800"/>
            <a:ext cx="60795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Tiedtke Provides diversity when used in HAFS ensembles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8"/>
          <p:cNvSpPr txBox="1"/>
          <p:nvPr>
            <p:ph idx="4294967295" type="title"/>
          </p:nvPr>
        </p:nvSpPr>
        <p:spPr>
          <a:xfrm>
            <a:off x="732900" y="214325"/>
            <a:ext cx="7678200" cy="540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HFIP Experimental Real-Time Products</a:t>
            </a:r>
            <a:endParaRPr/>
          </a:p>
        </p:txBody>
      </p:sp>
      <p:sp>
        <p:nvSpPr>
          <p:cNvPr id="238" name="Google Shape;238;p38"/>
          <p:cNvSpPr txBox="1"/>
          <p:nvPr/>
        </p:nvSpPr>
        <p:spPr>
          <a:xfrm>
            <a:off x="612575" y="4003025"/>
            <a:ext cx="83574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</a:rPr>
              <a:t>Millions of products for experimental &amp; operational models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39" name="Google Shape;239;p38"/>
          <p:cNvSpPr txBox="1"/>
          <p:nvPr/>
        </p:nvSpPr>
        <p:spPr>
          <a:xfrm>
            <a:off x="2366375" y="4373425"/>
            <a:ext cx="4849800" cy="49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u="sng">
                <a:solidFill>
                  <a:schemeClr val="hlink"/>
                </a:solidFill>
                <a:hlinkClick r:id="rId3"/>
              </a:rPr>
              <a:t>https://storm.aoml.noaa.gov/viewer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40" name="Google Shape;240;p38"/>
          <p:cNvSpPr txBox="1"/>
          <p:nvPr/>
        </p:nvSpPr>
        <p:spPr>
          <a:xfrm>
            <a:off x="7387475" y="360950"/>
            <a:ext cx="1582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11 models w/ Lee products!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241" name="Google Shape;241;p38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21912" y="666276"/>
            <a:ext cx="6700187" cy="33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8"/>
          <p:cNvPicPr preferRelativeResize="0"/>
          <p:nvPr/>
        </p:nvPicPr>
        <p:blipFill rotWithShape="1">
          <a:blip r:embed="rId6">
            <a:alphaModFix/>
          </a:blip>
          <a:srcRect b="0" l="0" r="0" t="7433"/>
          <a:stretch/>
        </p:blipFill>
        <p:spPr>
          <a:xfrm>
            <a:off x="2562075" y="1309450"/>
            <a:ext cx="5360024" cy="2720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3" name="Google Shape;243;p38"/>
          <p:cNvGrpSpPr/>
          <p:nvPr/>
        </p:nvGrpSpPr>
        <p:grpSpPr>
          <a:xfrm>
            <a:off x="2562186" y="1305470"/>
            <a:ext cx="5258595" cy="2719986"/>
            <a:chOff x="4657230" y="755225"/>
            <a:chExt cx="3988921" cy="2048799"/>
          </a:xfrm>
        </p:grpSpPr>
        <p:pic>
          <p:nvPicPr>
            <p:cNvPr id="244" name="Google Shape;244;p38"/>
            <p:cNvPicPr preferRelativeResize="0"/>
            <p:nvPr/>
          </p:nvPicPr>
          <p:blipFill rotWithShape="1">
            <a:blip r:embed="rId7">
              <a:alphaModFix/>
            </a:blip>
            <a:srcRect b="42670" l="0" r="0" t="4935"/>
            <a:stretch/>
          </p:blipFill>
          <p:spPr>
            <a:xfrm>
              <a:off x="4657230" y="755225"/>
              <a:ext cx="3988921" cy="20487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5" name="Google Shape;245;p38"/>
            <p:cNvSpPr txBox="1"/>
            <p:nvPr/>
          </p:nvSpPr>
          <p:spPr>
            <a:xfrm>
              <a:off x="5417400" y="755225"/>
              <a:ext cx="2993700" cy="27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solidFill>
                    <a:srgbClr val="323B42"/>
                  </a:solidFill>
                </a:rPr>
                <a:t>Ocean Obs. vs. Model Comparisons</a:t>
              </a:r>
              <a:endParaRPr b="1" sz="1200">
                <a:solidFill>
                  <a:srgbClr val="323B4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9"/>
          <p:cNvPicPr preferRelativeResize="0"/>
          <p:nvPr/>
        </p:nvPicPr>
        <p:blipFill rotWithShape="1">
          <a:blip r:embed="rId3">
            <a:alphaModFix/>
          </a:blip>
          <a:srcRect b="0" l="0" r="4951" t="0"/>
          <a:stretch/>
        </p:blipFill>
        <p:spPr>
          <a:xfrm>
            <a:off x="3155275" y="746275"/>
            <a:ext cx="3046875" cy="402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5225" y="746275"/>
            <a:ext cx="2325924" cy="174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5225" y="2934075"/>
            <a:ext cx="2325924" cy="174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0353" y="669113"/>
            <a:ext cx="2325924" cy="1744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74125" y="2899412"/>
            <a:ext cx="2418376" cy="181378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9"/>
          <p:cNvSpPr txBox="1"/>
          <p:nvPr>
            <p:ph idx="4294967295" type="title"/>
          </p:nvPr>
        </p:nvSpPr>
        <p:spPr>
          <a:xfrm>
            <a:off x="1418700" y="72750"/>
            <a:ext cx="6225000" cy="540900"/>
          </a:xfrm>
          <a:prstGeom prst="rect">
            <a:avLst/>
          </a:prstGeom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HFIP NCAS-M Summer HAFS Colloquium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. Content Slide - no icon">
  <a:themeElements>
    <a:clrScheme name="PTT 1">
      <a:dk1>
        <a:srgbClr val="0A4595"/>
      </a:dk1>
      <a:lt1>
        <a:srgbClr val="FFFFFF"/>
      </a:lt1>
      <a:dk2>
        <a:srgbClr val="323B42"/>
      </a:dk2>
      <a:lt2>
        <a:srgbClr val="D6F5FF"/>
      </a:lt2>
      <a:accent1>
        <a:srgbClr val="0099D8"/>
      </a:accent1>
      <a:accent2>
        <a:srgbClr val="0A4595"/>
      </a:accent2>
      <a:accent3>
        <a:srgbClr val="34C8C9"/>
      </a:accent3>
      <a:accent4>
        <a:srgbClr val="CC9C4A"/>
      </a:accent4>
      <a:accent5>
        <a:srgbClr val="A52B15"/>
      </a:accent5>
      <a:accent6>
        <a:srgbClr val="A74FA9"/>
      </a:accent6>
      <a:hlink>
        <a:srgbClr val="0A52F6"/>
      </a:hlink>
      <a:folHlink>
        <a:srgbClr val="0072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